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305" r:id="rId4"/>
    <p:sldId id="335" r:id="rId5"/>
    <p:sldId id="310" r:id="rId6"/>
    <p:sldId id="328" r:id="rId7"/>
    <p:sldId id="339" r:id="rId8"/>
    <p:sldId id="329" r:id="rId9"/>
    <p:sldId id="337" r:id="rId10"/>
    <p:sldId id="312" r:id="rId11"/>
    <p:sldId id="346" r:id="rId12"/>
    <p:sldId id="331" r:id="rId13"/>
    <p:sldId id="327" r:id="rId14"/>
    <p:sldId id="332" r:id="rId15"/>
    <p:sldId id="333" r:id="rId16"/>
    <p:sldId id="334" r:id="rId17"/>
    <p:sldId id="326" r:id="rId18"/>
  </p:sldIdLst>
  <p:sldSz cx="12192000" cy="6858000"/>
  <p:notesSz cx="12192000" cy="6858000"/>
  <p:custDataLst>
    <p:tags r:id="rId2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14" autoAdjust="0"/>
  </p:normalViewPr>
  <p:slideViewPr>
    <p:cSldViewPr showGuides="1">
      <p:cViewPr varScale="1">
        <p:scale>
          <a:sx n="85" d="100"/>
          <a:sy n="85" d="100"/>
        </p:scale>
        <p:origin x="562" y="77"/>
      </p:cViewPr>
      <p:guideLst>
        <p:guide orient="horz" pos="2876"/>
        <p:guide pos="21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2025/8/31</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52832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6513910"/>
            <a:ext cx="52832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利用大语言模型弥补知识感知推荐中的用户侧知识差距</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Experimental Settings </a:t>
            </a:r>
            <a:r>
              <a:rPr lang="zh-CN" altLang="en-US" b="1" i="0" dirty="0">
                <a:solidFill>
                  <a:srgbClr val="333333"/>
                </a:solidFill>
                <a:effectLst/>
                <a:latin typeface="Open Sans" panose="020B0606030504020204" pitchFamily="34" charset="0"/>
              </a:rPr>
              <a:t>部分</a:t>
            </a:r>
          </a:p>
          <a:p>
            <a:pPr algn="l"/>
            <a:r>
              <a:rPr lang="zh-CN" altLang="en-US" b="1" i="0" dirty="0">
                <a:solidFill>
                  <a:srgbClr val="333333"/>
                </a:solidFill>
                <a:effectLst/>
                <a:latin typeface="Open Sans" panose="020B0606030504020204" pitchFamily="34" charset="0"/>
              </a:rPr>
              <a:t>一、数据集（</a:t>
            </a:r>
            <a:r>
              <a:rPr lang="en-US" altLang="zh-CN" b="1" i="0" dirty="0">
                <a:solidFill>
                  <a:srgbClr val="333333"/>
                </a:solidFill>
                <a:effectLst/>
                <a:latin typeface="Open Sans" panose="020B0606030504020204" pitchFamily="34" charset="0"/>
              </a:rPr>
              <a:t>Datasets</a:t>
            </a:r>
            <a:r>
              <a:rPr lang="zh-CN" altLang="en-US" b="1"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数据集选择</a:t>
            </a:r>
            <a:r>
              <a:rPr lang="zh-CN" altLang="en-US" b="0" i="0" dirty="0">
                <a:solidFill>
                  <a:srgbClr val="333333"/>
                </a:solidFill>
                <a:effectLst/>
                <a:latin typeface="Open Sans" panose="020B0606030504020204" pitchFamily="34" charset="0"/>
              </a:rPr>
              <a:t> 实验采用三个真实世界数据集，均包含物品侧辅助知识，覆盖不同领域、规模和交互密度：</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DBbook2014</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Cao et al. 2019</a:t>
            </a:r>
            <a:r>
              <a:rPr lang="zh-CN" altLang="en-US" b="0" i="0" dirty="0">
                <a:solidFill>
                  <a:srgbClr val="333333"/>
                </a:solidFill>
                <a:effectLst/>
                <a:latin typeface="Open Sans" panose="020B0606030504020204" pitchFamily="34" charset="0"/>
              </a:rPr>
              <a:t>）：书籍领域，用户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物品交互稀疏（密度 </a:t>
            </a:r>
            <a:r>
              <a:rPr lang="en-US" altLang="zh-CN" b="0" i="0" dirty="0">
                <a:solidFill>
                  <a:srgbClr val="333333"/>
                </a:solidFill>
                <a:effectLst/>
                <a:latin typeface="Open Sans" panose="020B0606030504020204" pitchFamily="34" charset="0"/>
              </a:rPr>
              <a:t>0.44%</a:t>
            </a:r>
            <a:r>
              <a:rPr lang="zh-CN" altLang="en-US" b="0" i="0" dirty="0">
                <a:solidFill>
                  <a:srgbClr val="333333"/>
                </a:solidFill>
                <a:effectLst/>
                <a:latin typeface="Open Sans" panose="020B0606030504020204" pitchFamily="34" charset="0"/>
              </a:rPr>
              <a:t>），包含 </a:t>
            </a:r>
            <a:r>
              <a:rPr lang="en-US" altLang="zh-CN" b="0" i="0" dirty="0">
                <a:solidFill>
                  <a:srgbClr val="333333"/>
                </a:solidFill>
                <a:effectLst/>
                <a:latin typeface="Open Sans" panose="020B0606030504020204" pitchFamily="34" charset="0"/>
              </a:rPr>
              <a:t>13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8,762 </a:t>
            </a:r>
            <a:r>
              <a:rPr lang="zh-CN" altLang="en-US" b="0" i="0" dirty="0">
                <a:solidFill>
                  <a:srgbClr val="333333"/>
                </a:solidFill>
                <a:effectLst/>
                <a:latin typeface="Open Sans" panose="020B0606030504020204" pitchFamily="34" charset="0"/>
              </a:rPr>
              <a:t>个实体。</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Dong et al. 2017</a:t>
            </a:r>
            <a:r>
              <a:rPr lang="zh-CN" altLang="en-US" b="0" i="0" dirty="0">
                <a:solidFill>
                  <a:srgbClr val="333333"/>
                </a:solidFill>
                <a:effectLst/>
                <a:latin typeface="Open Sans" panose="020B0606030504020204" pitchFamily="34" charset="0"/>
              </a:rPr>
              <a:t>）：书籍领域，极稀疏数据集（密度 </a:t>
            </a:r>
            <a:r>
              <a:rPr lang="en-US" altLang="zh-CN" b="0" i="0" dirty="0">
                <a:solidFill>
                  <a:srgbClr val="333333"/>
                </a:solidFill>
                <a:effectLst/>
                <a:latin typeface="Open Sans" panose="020B0606030504020204" pitchFamily="34" charset="0"/>
              </a:rPr>
              <a:t>0.19%</a:t>
            </a:r>
            <a:r>
              <a:rPr lang="zh-CN" altLang="en-US" b="0" i="0" dirty="0">
                <a:solidFill>
                  <a:srgbClr val="333333"/>
                </a:solidFill>
                <a:effectLst/>
                <a:latin typeface="Open Sans" panose="020B0606030504020204" pitchFamily="34" charset="0"/>
              </a:rPr>
              <a:t>），仅 </a:t>
            </a:r>
            <a:r>
              <a:rPr lang="en-US" altLang="zh-CN" b="0" i="0" dirty="0">
                <a:solidFill>
                  <a:srgbClr val="333333"/>
                </a:solidFill>
                <a:effectLst/>
                <a:latin typeface="Open Sans" panose="020B0606030504020204" pitchFamily="34" charset="0"/>
              </a:rPr>
              <a:t>4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1,404 </a:t>
            </a:r>
            <a:r>
              <a:rPr lang="zh-CN" altLang="en-US" b="0" i="0" dirty="0">
                <a:solidFill>
                  <a:srgbClr val="333333"/>
                </a:solidFill>
                <a:effectLst/>
                <a:latin typeface="Open Sans" panose="020B0606030504020204" pitchFamily="34" charset="0"/>
              </a:rPr>
              <a:t>个实体，挑战最大。</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Noia</a:t>
            </a:r>
            <a:r>
              <a:rPr lang="en-US" altLang="zh-CN" b="0" i="0" dirty="0">
                <a:solidFill>
                  <a:srgbClr val="333333"/>
                </a:solidFill>
                <a:effectLst/>
                <a:latin typeface="Open Sans" panose="020B0606030504020204" pitchFamily="34" charset="0"/>
              </a:rPr>
              <a:t> et al. 2016</a:t>
            </a:r>
            <a:r>
              <a:rPr lang="zh-CN" altLang="en-US" b="0" i="0" dirty="0">
                <a:solidFill>
                  <a:srgbClr val="333333"/>
                </a:solidFill>
                <a:effectLst/>
                <a:latin typeface="Open Sans" panose="020B0606030504020204" pitchFamily="34" charset="0"/>
              </a:rPr>
              <a:t>）：电影领域，交互密度较高（</a:t>
            </a:r>
            <a:r>
              <a:rPr lang="en-US" altLang="zh-CN" b="0" i="0" dirty="0">
                <a:solidFill>
                  <a:srgbClr val="333333"/>
                </a:solidFill>
                <a:effectLst/>
                <a:latin typeface="Open Sans" panose="020B0606030504020204" pitchFamily="34" charset="0"/>
              </a:rPr>
              <a:t>5.07%</a:t>
            </a:r>
            <a:r>
              <a:rPr lang="zh-CN" altLang="en-US" b="0" i="0" dirty="0">
                <a:solidFill>
                  <a:srgbClr val="333333"/>
                </a:solidFill>
                <a:effectLst/>
                <a:latin typeface="Open Sans" panose="020B0606030504020204" pitchFamily="34" charset="0"/>
              </a:rPr>
              <a:t>），含 </a:t>
            </a:r>
            <a:r>
              <a:rPr lang="en-US" altLang="zh-CN" b="0" i="0" dirty="0">
                <a:solidFill>
                  <a:srgbClr val="333333"/>
                </a:solidFill>
                <a:effectLst/>
                <a:latin typeface="Open Sans" panose="020B0606030504020204" pitchFamily="34" charset="0"/>
              </a:rPr>
              <a:t>20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14,377 </a:t>
            </a:r>
            <a:r>
              <a:rPr lang="zh-CN" altLang="en-US" b="0" i="0" dirty="0">
                <a:solidFill>
                  <a:srgbClr val="333333"/>
                </a:solidFill>
                <a:effectLst/>
                <a:latin typeface="Open Sans" panose="020B0606030504020204" pitchFamily="34" charset="0"/>
              </a:rPr>
              <a:t>个实体，用于验证模型在密集数据中的表现。</a:t>
            </a:r>
          </a:p>
          <a:p>
            <a:pPr algn="l">
              <a:buFont typeface="+mj-lt"/>
              <a:buAutoNum type="arabicPeriod"/>
            </a:pPr>
            <a:r>
              <a:rPr lang="zh-CN" altLang="en-US" b="1" i="0" dirty="0">
                <a:solidFill>
                  <a:srgbClr val="333333"/>
                </a:solidFill>
                <a:effectLst/>
                <a:latin typeface="Open Sans" panose="020B0606030504020204" pitchFamily="34" charset="0"/>
              </a:rPr>
              <a:t>数据预处理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过滤低频用户：</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的用户；</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DBbook2014 </a:t>
            </a:r>
            <a:r>
              <a:rPr lang="zh-CN" altLang="en-US" b="0" i="0" dirty="0">
                <a:solidFill>
                  <a:srgbClr val="333333"/>
                </a:solidFill>
                <a:effectLst/>
                <a:latin typeface="Open Sans" panose="020B0606030504020204" pitchFamily="34" charset="0"/>
              </a:rPr>
              <a:t>和 </a:t>
            </a:r>
            <a:r>
              <a:rPr lang="en-US" altLang="zh-CN" b="0"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5 </a:t>
            </a:r>
            <a:r>
              <a:rPr lang="zh-CN" altLang="en-US" b="0" i="0" dirty="0">
                <a:solidFill>
                  <a:srgbClr val="333333"/>
                </a:solidFill>
                <a:effectLst/>
                <a:latin typeface="Open Sans" panose="020B0606030504020204" pitchFamily="34" charset="0"/>
              </a:rPr>
              <a:t>的用户。</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处理后数据集统计如下（</a:t>
            </a:r>
            <a:r>
              <a:rPr lang="en-US" altLang="zh-CN" b="0" i="0" dirty="0">
                <a:solidFill>
                  <a:srgbClr val="333333"/>
                </a:solidFill>
                <a:effectLst/>
                <a:latin typeface="Open Sans" panose="020B0606030504020204" pitchFamily="34" charset="0"/>
              </a:rPr>
              <a:t>Tab. 2</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数据集</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用户</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交互密度</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实体</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三元组</a:t>
            </a:r>
            <a:r>
              <a:rPr lang="en-US" altLang="zh-CN" b="0" i="0" dirty="0">
                <a:solidFill>
                  <a:srgbClr val="333333"/>
                </a:solidFill>
                <a:effectLst/>
                <a:latin typeface="Open Sans" panose="020B0606030504020204" pitchFamily="34" charset="0"/>
              </a:rPr>
              <a:t>DBbook20145,5762,68065,9610.44%138,762134,223BookCrossing6,6168,853110,6620.19%41,4041,137MovieLens-1M6,0403,260998,5395.07%2014,377415,104</a:t>
            </a:r>
          </a:p>
          <a:p>
            <a:pPr algn="l"/>
            <a:r>
              <a:rPr lang="zh-CN" altLang="en-US" b="1" i="0" dirty="0">
                <a:solidFill>
                  <a:srgbClr val="333333"/>
                </a:solidFill>
                <a:effectLst/>
                <a:latin typeface="Open Sans" panose="020B0606030504020204" pitchFamily="34" charset="0"/>
              </a:rPr>
              <a:t>二、基线模型（</a:t>
            </a:r>
            <a:r>
              <a:rPr lang="en-US" altLang="zh-CN" b="1" i="0" dirty="0">
                <a:solidFill>
                  <a:srgbClr val="333333"/>
                </a:solidFill>
                <a:effectLst/>
                <a:latin typeface="Open Sans" panose="020B0606030504020204" pitchFamily="34" charset="0"/>
              </a:rPr>
              <a:t>Baselines</a:t>
            </a:r>
            <a:r>
              <a:rPr lang="zh-CN" altLang="en-US" b="1" i="0" dirty="0">
                <a:solidFill>
                  <a:srgbClr val="333333"/>
                </a:solidFill>
                <a:effectLst/>
                <a:latin typeface="Open Sans" panose="020B0606030504020204" pitchFamily="34" charset="0"/>
              </a:rPr>
              <a:t>）</a:t>
            </a:r>
          </a:p>
          <a:p>
            <a:pPr algn="l"/>
            <a:r>
              <a:rPr lang="zh-CN" altLang="en-US" b="0" i="0" dirty="0">
                <a:solidFill>
                  <a:srgbClr val="333333"/>
                </a:solidFill>
                <a:effectLst/>
                <a:latin typeface="Open Sans" panose="020B0606030504020204" pitchFamily="34" charset="0"/>
              </a:rPr>
              <a:t>对比方法分为三类，覆盖传统推荐、知识嵌入和图神经网络方法：</a:t>
            </a: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通用推荐模型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）：轻量级图卷积网络，作为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基线。</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SGL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Wu et al. 2021</a:t>
            </a:r>
            <a:r>
              <a:rPr lang="zh-CN" altLang="en-US" b="0" i="0" dirty="0">
                <a:solidFill>
                  <a:srgbClr val="333333"/>
                </a:solidFill>
                <a:effectLst/>
                <a:latin typeface="Open Sans" panose="020B0606030504020204" pitchFamily="34" charset="0"/>
              </a:rPr>
              <a:t>）：基于图对比学习的推荐模型。</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SimGCL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Yu et al. 2022</a:t>
            </a:r>
            <a:r>
              <a:rPr lang="zh-CN" altLang="en-US" b="0" i="0" dirty="0">
                <a:solidFill>
                  <a:srgbClr val="333333"/>
                </a:solidFill>
                <a:effectLst/>
                <a:latin typeface="Open Sans" panose="020B0606030504020204" pitchFamily="34" charset="0"/>
              </a:rPr>
              <a:t>）：简单图对比学习模型，验证对比学习效果。</a:t>
            </a:r>
          </a:p>
          <a:p>
            <a:pPr algn="l">
              <a:buFont typeface="+mj-lt"/>
              <a:buAutoNum type="arabicPeriod"/>
            </a:pPr>
            <a:r>
              <a:rPr lang="zh-CN" altLang="en-US" b="1" i="0" dirty="0">
                <a:solidFill>
                  <a:srgbClr val="333333"/>
                </a:solidFill>
                <a:effectLst/>
                <a:latin typeface="Open Sans" panose="020B0606030504020204" pitchFamily="34" charset="0"/>
              </a:rPr>
              <a:t>基于嵌入的知识感知推荐模型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CKE</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Zhang et al. 2016</a:t>
            </a:r>
            <a:r>
              <a:rPr lang="zh-CN" altLang="en-US" b="0" i="0" dirty="0">
                <a:solidFill>
                  <a:srgbClr val="333333"/>
                </a:solidFill>
                <a:effectLst/>
                <a:latin typeface="Open Sans" panose="020B0606030504020204" pitchFamily="34" charset="0"/>
              </a:rPr>
              <a:t>）：协同知识基嵌入，融合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和推荐。</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CFKG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Ai et al. 2018</a:t>
            </a:r>
            <a:r>
              <a:rPr lang="zh-CN" altLang="en-US" b="0" i="0" dirty="0">
                <a:solidFill>
                  <a:srgbClr val="333333"/>
                </a:solidFill>
                <a:effectLst/>
                <a:latin typeface="Open Sans" panose="020B0606030504020204" pitchFamily="34" charset="0"/>
              </a:rPr>
              <a:t>）：异构知识基嵌入，支持可解释推荐。</a:t>
            </a: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物品侧知识感知推荐模型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KGAT</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2019b</a:t>
            </a:r>
            <a:r>
              <a:rPr lang="zh-CN" altLang="en-US" b="0" i="0" dirty="0">
                <a:solidFill>
                  <a:srgbClr val="333333"/>
                </a:solidFill>
                <a:effectLst/>
                <a:latin typeface="Open Sans" panose="020B0606030504020204" pitchFamily="34" charset="0"/>
              </a:rPr>
              <a:t>）：知识图注意力网络，建模物品侧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KGIN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2021</a:t>
            </a:r>
            <a:r>
              <a:rPr lang="zh-CN" altLang="en-US" b="0" i="0" dirty="0">
                <a:solidFill>
                  <a:srgbClr val="333333"/>
                </a:solidFill>
                <a:effectLst/>
                <a:latin typeface="Open Sans" panose="020B0606030504020204" pitchFamily="34" charset="0"/>
              </a:rPr>
              <a:t>）：挖掘交互背后的意图，增强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与推荐的结合。</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2022</a:t>
            </a:r>
            <a:r>
              <a:rPr lang="zh-CN" altLang="en-US" b="0" i="0" dirty="0">
                <a:solidFill>
                  <a:srgbClr val="333333"/>
                </a:solidFill>
                <a:effectLst/>
                <a:latin typeface="Open Sans" panose="020B0606030504020204" pitchFamily="34" charset="0"/>
              </a:rPr>
              <a:t>）：知识图对比学习，提升模型鲁棒性。</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MCCLK</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Zou et al. 2022</a:t>
            </a:r>
            <a:r>
              <a:rPr lang="zh-CN" altLang="en-US" b="0" i="0" dirty="0">
                <a:solidFill>
                  <a:srgbClr val="333333"/>
                </a:solidFill>
                <a:effectLst/>
                <a:latin typeface="Open Sans" panose="020B0606030504020204" pitchFamily="34" charset="0"/>
              </a:rPr>
              <a:t>）：跨视图对比学习，处理多模态知识。</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KGRec</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2023a</a:t>
            </a:r>
            <a:r>
              <a:rPr lang="zh-CN" altLang="en-US" b="0" i="0" dirty="0">
                <a:solidFill>
                  <a:srgbClr val="333333"/>
                </a:solidFill>
                <a:effectLst/>
                <a:latin typeface="Open Sans" panose="020B0606030504020204" pitchFamily="34" charset="0"/>
              </a:rPr>
              <a:t>）：自监督知识图合理化，优化推荐逻辑。</a:t>
            </a:r>
          </a:p>
          <a:p>
            <a:pPr algn="l"/>
            <a:r>
              <a:rPr lang="zh-CN" altLang="en-US" b="1" i="0" dirty="0">
                <a:solidFill>
                  <a:srgbClr val="333333"/>
                </a:solidFill>
                <a:effectLst/>
                <a:latin typeface="Open Sans" panose="020B0606030504020204" pitchFamily="34" charset="0"/>
              </a:rPr>
              <a:t>三、实现细节（</a:t>
            </a:r>
            <a:r>
              <a:rPr lang="en-US" altLang="zh-CN" b="1" i="0" dirty="0">
                <a:solidFill>
                  <a:srgbClr val="333333"/>
                </a:solidFill>
                <a:effectLst/>
                <a:latin typeface="Open Sans" panose="020B0606030504020204" pitchFamily="34" charset="0"/>
              </a:rPr>
              <a:t>Implementation Details</a:t>
            </a:r>
            <a:r>
              <a:rPr lang="zh-CN" altLang="en-US" b="1"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数据划分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按 </a:t>
            </a:r>
            <a:r>
              <a:rPr lang="en-US" altLang="zh-CN" b="0" i="0" dirty="0">
                <a:solidFill>
                  <a:srgbClr val="333333"/>
                </a:solidFill>
                <a:effectLst/>
                <a:latin typeface="Open Sans" panose="020B0606030504020204" pitchFamily="34" charset="0"/>
              </a:rPr>
              <a:t>7:1:2 </a:t>
            </a:r>
            <a:r>
              <a:rPr lang="zh-CN" altLang="en-US" b="0" i="0" dirty="0">
                <a:solidFill>
                  <a:srgbClr val="333333"/>
                </a:solidFill>
                <a:effectLst/>
                <a:latin typeface="Open Sans" panose="020B0606030504020204" pitchFamily="34" charset="0"/>
              </a:rPr>
              <a:t>比例随机划分训练集、验证集和测试集，确保每个用户在训练集至少有一次交互。</a:t>
            </a:r>
          </a:p>
          <a:p>
            <a:pPr algn="l">
              <a:buFont typeface="+mj-lt"/>
              <a:buAutoNum type="arabicPeriod"/>
            </a:pPr>
            <a:r>
              <a:rPr lang="zh-CN" altLang="en-US" b="1" i="0" dirty="0">
                <a:solidFill>
                  <a:srgbClr val="333333"/>
                </a:solidFill>
                <a:effectLst/>
                <a:latin typeface="Open Sans" panose="020B0606030504020204" pitchFamily="34" charset="0"/>
              </a:rPr>
              <a:t>超参数搜索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学习率</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0.0001~0.005</a:t>
            </a:r>
            <a:r>
              <a:rPr lang="zh-CN" altLang="en-US" b="0" i="0" dirty="0">
                <a:solidFill>
                  <a:srgbClr val="333333"/>
                </a:solidFill>
                <a:effectLst/>
                <a:latin typeface="Open Sans" panose="020B0606030504020204" pitchFamily="34" charset="0"/>
              </a:rPr>
              <a:t>，通过验证集选择最优值。</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掩码率参数</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初始掩码率 </a:t>
            </a:r>
            <a:r>
              <a:rPr lang="en-US" altLang="zh-CN" b="0" i="0" dirty="0">
                <a:solidFill>
                  <a:srgbClr val="333333"/>
                </a:solidFill>
                <a:effectLst/>
                <a:latin typeface="Open Sans" panose="020B0606030504020204" pitchFamily="34" charset="0"/>
              </a:rPr>
              <a:t>α</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0.05~0.15</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最大掩码率 </a:t>
            </a:r>
            <a:r>
              <a:rPr lang="en-US" altLang="zh-CN" b="0" i="0" dirty="0">
                <a:solidFill>
                  <a:srgbClr val="333333"/>
                </a:solidFill>
                <a:effectLst/>
                <a:latin typeface="Open Sans" panose="020B0606030504020204" pitchFamily="34" charset="0"/>
              </a:rPr>
              <a:t>ω</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0.35~0.95</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收敛轮次 </a:t>
            </a:r>
            <a:r>
              <a:rPr lang="en-US" altLang="zh-CN" b="0" i="0" dirty="0">
                <a:solidFill>
                  <a:srgbClr val="333333"/>
                </a:solidFill>
                <a:effectLst/>
                <a:latin typeface="Open Sans" panose="020B0606030504020204" pitchFamily="34" charset="0"/>
              </a:rPr>
              <a:t>Λ</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{80, 160, 320}</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选择</a:t>
            </a:r>
            <a:r>
              <a:rPr lang="zh-CN" altLang="en-US" b="0" i="0" dirty="0">
                <a:solidFill>
                  <a:srgbClr val="333333"/>
                </a:solidFill>
                <a:effectLst/>
                <a:latin typeface="Open Sans" panose="020B0606030504020204" pitchFamily="34" charset="0"/>
              </a:rPr>
              <a:t>：采用 “</a:t>
            </a:r>
            <a:r>
              <a:rPr lang="en-US" altLang="zh-CN" b="0" i="0" dirty="0">
                <a:solidFill>
                  <a:srgbClr val="333333"/>
                </a:solidFill>
                <a:effectLst/>
                <a:latin typeface="Open Sans" panose="020B0606030504020204" pitchFamily="34" charset="0"/>
              </a:rPr>
              <a:t>gpt-3.5-turbo-0125” </a:t>
            </a:r>
            <a:r>
              <a:rPr lang="zh-CN" altLang="en-US" b="0" i="0" dirty="0">
                <a:solidFill>
                  <a:srgbClr val="333333"/>
                </a:solidFill>
                <a:effectLst/>
                <a:latin typeface="Open Sans" panose="020B0606030504020204" pitchFamily="34" charset="0"/>
              </a:rPr>
              <a:t>模型生成用户兴趣，利用其广泛的常识和推理能力。</a:t>
            </a:r>
          </a:p>
          <a:p>
            <a:pPr algn="l">
              <a:buFont typeface="+mj-lt"/>
              <a:buAutoNum type="arabicPeriod"/>
            </a:pPr>
            <a:r>
              <a:rPr lang="zh-CN" altLang="en-US" b="1" i="0" dirty="0">
                <a:solidFill>
                  <a:srgbClr val="333333"/>
                </a:solidFill>
                <a:effectLst/>
                <a:latin typeface="Open Sans" panose="020B0606030504020204" pitchFamily="34" charset="0"/>
              </a:rPr>
              <a:t>基线模型配置</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直接使用原作者提供的源代码，超参数遵循原论文建议或通过验证集微调。</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统一嵌入维度为 </a:t>
            </a:r>
            <a:r>
              <a:rPr lang="en-US" altLang="zh-CN" b="0" i="0" dirty="0">
                <a:solidFill>
                  <a:srgbClr val="333333"/>
                </a:solidFill>
                <a:effectLst/>
                <a:latin typeface="Open Sans" panose="020B0606030504020204" pitchFamily="34" charset="0"/>
              </a:rPr>
              <a:t>64</a:t>
            </a:r>
            <a:r>
              <a:rPr lang="zh-CN" altLang="en-US" b="0" i="0" dirty="0">
                <a:solidFill>
                  <a:srgbClr val="333333"/>
                </a:solidFill>
                <a:effectLst/>
                <a:latin typeface="Open Sans" panose="020B0606030504020204" pitchFamily="34" charset="0"/>
              </a:rPr>
              <a:t>，评估间隔为 </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，确保公平对比。</a:t>
            </a:r>
          </a:p>
          <a:p>
            <a:pPr algn="l">
              <a:buFont typeface="+mj-lt"/>
              <a:buAutoNum type="arabicPeriod"/>
            </a:pPr>
            <a:r>
              <a:rPr lang="zh-CN" altLang="en-US" b="1" i="0" dirty="0">
                <a:solidFill>
                  <a:srgbClr val="333333"/>
                </a:solidFill>
                <a:effectLst/>
                <a:latin typeface="Open Sans" panose="020B0606030504020204" pitchFamily="34" charset="0"/>
              </a:rPr>
              <a:t>训练策略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优化器</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Adam</a:t>
            </a:r>
            <a:r>
              <a:rPr lang="zh-CN" altLang="en-US" b="0" i="0" dirty="0">
                <a:solidFill>
                  <a:srgbClr val="333333"/>
                </a:solidFill>
                <a:effectLst/>
                <a:latin typeface="Open Sans" panose="020B0606030504020204" pitchFamily="34" charset="0"/>
              </a:rPr>
              <a:t>，结合 </a:t>
            </a:r>
            <a:r>
              <a:rPr lang="en-US" altLang="zh-CN" b="0" i="0" dirty="0">
                <a:solidFill>
                  <a:srgbClr val="333333"/>
                </a:solidFill>
                <a:effectLst/>
                <a:latin typeface="Open Sans" panose="020B0606030504020204" pitchFamily="34" charset="0"/>
              </a:rPr>
              <a:t>Early Stopping</a:t>
            </a:r>
            <a:r>
              <a:rPr lang="zh-CN" altLang="en-US" b="0" i="0" dirty="0">
                <a:solidFill>
                  <a:srgbClr val="333333"/>
                </a:solidFill>
                <a:effectLst/>
                <a:latin typeface="Open Sans" panose="020B0606030504020204" pitchFamily="34" charset="0"/>
              </a:rPr>
              <a:t>（最大 </a:t>
            </a:r>
            <a:r>
              <a:rPr lang="en-US" altLang="zh-CN" b="0" i="0" dirty="0">
                <a:solidFill>
                  <a:srgbClr val="333333"/>
                </a:solidFill>
                <a:effectLst/>
                <a:latin typeface="Open Sans" panose="020B0606030504020204" pitchFamily="34" charset="0"/>
              </a:rPr>
              <a:t>2000 </a:t>
            </a:r>
            <a:r>
              <a:rPr lang="zh-CN" altLang="en-US" b="0" i="0" dirty="0">
                <a:solidFill>
                  <a:srgbClr val="333333"/>
                </a:solidFill>
                <a:effectLst/>
                <a:latin typeface="Open Sans" panose="020B0606030504020204" pitchFamily="34" charset="0"/>
              </a:rPr>
              <a:t>轮，连续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轮无提升则终止）。</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对比学习参数</a:t>
            </a:r>
            <a:r>
              <a:rPr lang="zh-CN" altLang="en-US" b="0" i="0" dirty="0">
                <a:solidFill>
                  <a:srgbClr val="333333"/>
                </a:solidFill>
                <a:effectLst/>
                <a:latin typeface="Open Sans" panose="020B0606030504020204" pitchFamily="34" charset="0"/>
              </a:rPr>
              <a:t>：温度系数 </a:t>
            </a:r>
            <a:r>
              <a:rPr lang="en-US" altLang="zh-CN" b="0" i="0" dirty="0">
                <a:solidFill>
                  <a:srgbClr val="333333"/>
                </a:solidFill>
                <a:effectLst/>
                <a:latin typeface="Open Sans" panose="020B0606030504020204" pitchFamily="34" charset="0"/>
              </a:rPr>
              <a:t>τ </a:t>
            </a:r>
            <a:r>
              <a:rPr lang="zh-CN" altLang="en-US" b="0" i="0" dirty="0">
                <a:solidFill>
                  <a:srgbClr val="333333"/>
                </a:solidFill>
                <a:effectLst/>
                <a:latin typeface="Open Sans" panose="020B0606030504020204" pitchFamily="34" charset="0"/>
              </a:rPr>
              <a:t>设为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，控制对比损失的区分度。</a:t>
            </a:r>
          </a:p>
          <a:p>
            <a:pPr algn="l"/>
            <a:r>
              <a:rPr lang="zh-CN" altLang="en-US" b="1" i="0" dirty="0">
                <a:solidFill>
                  <a:srgbClr val="333333"/>
                </a:solidFill>
                <a:effectLst/>
                <a:latin typeface="Open Sans" panose="020B0606030504020204" pitchFamily="34" charset="0"/>
              </a:rPr>
              <a:t>四、评估指标（</a:t>
            </a:r>
            <a:r>
              <a:rPr lang="en-US" altLang="zh-CN" b="1" i="0" dirty="0">
                <a:solidFill>
                  <a:srgbClr val="333333"/>
                </a:solidFill>
                <a:effectLst/>
                <a:latin typeface="Open Sans" panose="020B0606030504020204" pitchFamily="34" charset="0"/>
              </a:rPr>
              <a:t>Evaluation Metrics</a:t>
            </a:r>
            <a:r>
              <a:rPr lang="zh-CN" altLang="en-US" b="1" i="0" dirty="0">
                <a:solidFill>
                  <a:srgbClr val="333333"/>
                </a:solidFill>
                <a:effectLst/>
                <a:latin typeface="Open Sans" panose="020B0606030504020204" pitchFamily="34" charset="0"/>
              </a:rPr>
              <a:t>）</a:t>
            </a:r>
          </a:p>
          <a:p>
            <a:pPr algn="l">
              <a:buFont typeface="+mj-lt"/>
              <a:buAutoNum type="arabicPeriod"/>
            </a:pPr>
            <a:r>
              <a:rPr lang="en-US" altLang="zh-CN" b="1" i="0" dirty="0" err="1">
                <a:solidFill>
                  <a:srgbClr val="333333"/>
                </a:solidFill>
                <a:effectLst/>
                <a:latin typeface="Open Sans" panose="020B0606030504020204" pitchFamily="34" charset="0"/>
              </a:rPr>
              <a:t>Recall@K</a:t>
            </a:r>
            <a:r>
              <a:rPr lang="zh-CN" altLang="en-US" b="0" i="0" dirty="0">
                <a:solidFill>
                  <a:srgbClr val="333333"/>
                </a:solidFill>
                <a:effectLst/>
                <a:latin typeface="Open Sans" panose="020B0606030504020204" pitchFamily="34" charset="0"/>
              </a:rPr>
              <a:t>：衡量推荐列表中相关物品的召回比例，反映模型检索能力。</a:t>
            </a:r>
          </a:p>
          <a:p>
            <a:pPr algn="l">
              <a:buFont typeface="+mj-lt"/>
              <a:buAutoNum type="arabicPeriod"/>
            </a:pPr>
            <a:r>
              <a:rPr lang="en-US" altLang="zh-CN" b="1" i="0" dirty="0">
                <a:solidFill>
                  <a:srgbClr val="333333"/>
                </a:solidFill>
                <a:effectLst/>
                <a:latin typeface="Open Sans" panose="020B0606030504020204" pitchFamily="34" charset="0"/>
              </a:rPr>
              <a:t>NDCG@K</a:t>
            </a:r>
            <a:r>
              <a:rPr lang="zh-CN" altLang="en-US" b="0" i="0" dirty="0">
                <a:solidFill>
                  <a:srgbClr val="333333"/>
                </a:solidFill>
                <a:effectLst/>
                <a:latin typeface="Open Sans" panose="020B0606030504020204" pitchFamily="34" charset="0"/>
              </a:rPr>
              <a:t>（归一化折损累积增益）：考虑推荐顺序的加权评估，侧重排序准确性。</a:t>
            </a:r>
          </a:p>
          <a:p>
            <a:pPr algn="l">
              <a:buFont typeface="+mj-lt"/>
              <a:buAutoNum type="arabicPeriod"/>
            </a:pPr>
            <a:r>
              <a:rPr lang="zh-CN" altLang="en-US" b="1" i="0" dirty="0">
                <a:solidFill>
                  <a:srgbClr val="333333"/>
                </a:solidFill>
                <a:effectLst/>
                <a:latin typeface="Open Sans" panose="020B0606030504020204" pitchFamily="34" charset="0"/>
              </a:rPr>
              <a:t>实验设置</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K </a:t>
            </a:r>
            <a:r>
              <a:rPr lang="zh-CN" altLang="en-US" b="0" i="0" dirty="0">
                <a:solidFill>
                  <a:srgbClr val="333333"/>
                </a:solidFill>
                <a:effectLst/>
                <a:latin typeface="Open Sans" panose="020B0606030504020204" pitchFamily="34" charset="0"/>
              </a:rPr>
              <a:t>取值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100</a:t>
            </a:r>
            <a:r>
              <a:rPr lang="zh-CN" altLang="en-US" b="0" i="0" dirty="0">
                <a:solidFill>
                  <a:srgbClr val="333333"/>
                </a:solidFill>
                <a:effectLst/>
                <a:latin typeface="Open Sans" panose="020B0606030504020204" pitchFamily="34" charset="0"/>
              </a:rPr>
              <a:t>，报告 </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次随机运行的均值和标准差，减少随机性影响。</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Experimental Settings </a:t>
            </a:r>
            <a:r>
              <a:rPr lang="zh-CN" altLang="en-US" b="1" i="0" dirty="0">
                <a:solidFill>
                  <a:srgbClr val="333333"/>
                </a:solidFill>
                <a:effectLst/>
                <a:latin typeface="Open Sans" panose="020B0606030504020204" pitchFamily="34" charset="0"/>
              </a:rPr>
              <a:t>部分</a:t>
            </a:r>
          </a:p>
          <a:p>
            <a:pPr algn="l"/>
            <a:r>
              <a:rPr lang="zh-CN" altLang="en-US" b="1" i="0" dirty="0">
                <a:solidFill>
                  <a:srgbClr val="333333"/>
                </a:solidFill>
                <a:effectLst/>
                <a:latin typeface="Open Sans" panose="020B0606030504020204" pitchFamily="34" charset="0"/>
              </a:rPr>
              <a:t>一、数据集（</a:t>
            </a:r>
            <a:r>
              <a:rPr lang="en-US" altLang="zh-CN" b="1" i="0" dirty="0">
                <a:solidFill>
                  <a:srgbClr val="333333"/>
                </a:solidFill>
                <a:effectLst/>
                <a:latin typeface="Open Sans" panose="020B0606030504020204" pitchFamily="34" charset="0"/>
              </a:rPr>
              <a:t>Datasets</a:t>
            </a:r>
            <a:r>
              <a:rPr lang="zh-CN" altLang="en-US" b="1"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数据集选择</a:t>
            </a:r>
            <a:r>
              <a:rPr lang="zh-CN" altLang="en-US" b="0" i="0" dirty="0">
                <a:solidFill>
                  <a:srgbClr val="333333"/>
                </a:solidFill>
                <a:effectLst/>
                <a:latin typeface="Open Sans" panose="020B0606030504020204" pitchFamily="34" charset="0"/>
              </a:rPr>
              <a:t> 实验采用三个真实世界数据集，均包含物品侧辅助知识，覆盖不同领域、规模和交互密度：</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DBbook2014</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Cao et al. 2019</a:t>
            </a:r>
            <a:r>
              <a:rPr lang="zh-CN" altLang="en-US" b="0" i="0" dirty="0">
                <a:solidFill>
                  <a:srgbClr val="333333"/>
                </a:solidFill>
                <a:effectLst/>
                <a:latin typeface="Open Sans" panose="020B0606030504020204" pitchFamily="34" charset="0"/>
              </a:rPr>
              <a:t>）：书籍领域，用户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物品交互稀疏（密度 </a:t>
            </a:r>
            <a:r>
              <a:rPr lang="en-US" altLang="zh-CN" b="0" i="0" dirty="0">
                <a:solidFill>
                  <a:srgbClr val="333333"/>
                </a:solidFill>
                <a:effectLst/>
                <a:latin typeface="Open Sans" panose="020B0606030504020204" pitchFamily="34" charset="0"/>
              </a:rPr>
              <a:t>0.44%</a:t>
            </a:r>
            <a:r>
              <a:rPr lang="zh-CN" altLang="en-US" b="0" i="0" dirty="0">
                <a:solidFill>
                  <a:srgbClr val="333333"/>
                </a:solidFill>
                <a:effectLst/>
                <a:latin typeface="Open Sans" panose="020B0606030504020204" pitchFamily="34" charset="0"/>
              </a:rPr>
              <a:t>），包含 </a:t>
            </a:r>
            <a:r>
              <a:rPr lang="en-US" altLang="zh-CN" b="0" i="0" dirty="0">
                <a:solidFill>
                  <a:srgbClr val="333333"/>
                </a:solidFill>
                <a:effectLst/>
                <a:latin typeface="Open Sans" panose="020B0606030504020204" pitchFamily="34" charset="0"/>
              </a:rPr>
              <a:t>13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8,762 </a:t>
            </a:r>
            <a:r>
              <a:rPr lang="zh-CN" altLang="en-US" b="0" i="0" dirty="0">
                <a:solidFill>
                  <a:srgbClr val="333333"/>
                </a:solidFill>
                <a:effectLst/>
                <a:latin typeface="Open Sans" panose="020B0606030504020204" pitchFamily="34" charset="0"/>
              </a:rPr>
              <a:t>个实体。</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Dong et al. 2017</a:t>
            </a:r>
            <a:r>
              <a:rPr lang="zh-CN" altLang="en-US" b="0" i="0" dirty="0">
                <a:solidFill>
                  <a:srgbClr val="333333"/>
                </a:solidFill>
                <a:effectLst/>
                <a:latin typeface="Open Sans" panose="020B0606030504020204" pitchFamily="34" charset="0"/>
              </a:rPr>
              <a:t>）：书籍领域，极稀疏数据集（密度 </a:t>
            </a:r>
            <a:r>
              <a:rPr lang="en-US" altLang="zh-CN" b="0" i="0" dirty="0">
                <a:solidFill>
                  <a:srgbClr val="333333"/>
                </a:solidFill>
                <a:effectLst/>
                <a:latin typeface="Open Sans" panose="020B0606030504020204" pitchFamily="34" charset="0"/>
              </a:rPr>
              <a:t>0.19%</a:t>
            </a:r>
            <a:r>
              <a:rPr lang="zh-CN" altLang="en-US" b="0" i="0" dirty="0">
                <a:solidFill>
                  <a:srgbClr val="333333"/>
                </a:solidFill>
                <a:effectLst/>
                <a:latin typeface="Open Sans" panose="020B0606030504020204" pitchFamily="34" charset="0"/>
              </a:rPr>
              <a:t>），仅 </a:t>
            </a:r>
            <a:r>
              <a:rPr lang="en-US" altLang="zh-CN" b="0" i="0" dirty="0">
                <a:solidFill>
                  <a:srgbClr val="333333"/>
                </a:solidFill>
                <a:effectLst/>
                <a:latin typeface="Open Sans" panose="020B0606030504020204" pitchFamily="34" charset="0"/>
              </a:rPr>
              <a:t>4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1,404 </a:t>
            </a:r>
            <a:r>
              <a:rPr lang="zh-CN" altLang="en-US" b="0" i="0" dirty="0">
                <a:solidFill>
                  <a:srgbClr val="333333"/>
                </a:solidFill>
                <a:effectLst/>
                <a:latin typeface="Open Sans" panose="020B0606030504020204" pitchFamily="34" charset="0"/>
              </a:rPr>
              <a:t>个实体，挑战最大。</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Noia</a:t>
            </a:r>
            <a:r>
              <a:rPr lang="en-US" altLang="zh-CN" b="0" i="0" dirty="0">
                <a:solidFill>
                  <a:srgbClr val="333333"/>
                </a:solidFill>
                <a:effectLst/>
                <a:latin typeface="Open Sans" panose="020B0606030504020204" pitchFamily="34" charset="0"/>
              </a:rPr>
              <a:t> et al. 2016</a:t>
            </a:r>
            <a:r>
              <a:rPr lang="zh-CN" altLang="en-US" b="0" i="0" dirty="0">
                <a:solidFill>
                  <a:srgbClr val="333333"/>
                </a:solidFill>
                <a:effectLst/>
                <a:latin typeface="Open Sans" panose="020B0606030504020204" pitchFamily="34" charset="0"/>
              </a:rPr>
              <a:t>）：电影领域，交互密度较高（</a:t>
            </a:r>
            <a:r>
              <a:rPr lang="en-US" altLang="zh-CN" b="0" i="0" dirty="0">
                <a:solidFill>
                  <a:srgbClr val="333333"/>
                </a:solidFill>
                <a:effectLst/>
                <a:latin typeface="Open Sans" panose="020B0606030504020204" pitchFamily="34" charset="0"/>
              </a:rPr>
              <a:t>5.07%</a:t>
            </a:r>
            <a:r>
              <a:rPr lang="zh-CN" altLang="en-US" b="0" i="0" dirty="0">
                <a:solidFill>
                  <a:srgbClr val="333333"/>
                </a:solidFill>
                <a:effectLst/>
                <a:latin typeface="Open Sans" panose="020B0606030504020204" pitchFamily="34" charset="0"/>
              </a:rPr>
              <a:t>），含 </a:t>
            </a:r>
            <a:r>
              <a:rPr lang="en-US" altLang="zh-CN" b="0" i="0" dirty="0">
                <a:solidFill>
                  <a:srgbClr val="333333"/>
                </a:solidFill>
                <a:effectLst/>
                <a:latin typeface="Open Sans" panose="020B0606030504020204" pitchFamily="34" charset="0"/>
              </a:rPr>
              <a:t>20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14,377 </a:t>
            </a:r>
            <a:r>
              <a:rPr lang="zh-CN" altLang="en-US" b="0" i="0" dirty="0">
                <a:solidFill>
                  <a:srgbClr val="333333"/>
                </a:solidFill>
                <a:effectLst/>
                <a:latin typeface="Open Sans" panose="020B0606030504020204" pitchFamily="34" charset="0"/>
              </a:rPr>
              <a:t>个实体，用于验证模型在密集数据中的表现。</a:t>
            </a:r>
          </a:p>
          <a:p>
            <a:pPr algn="l">
              <a:buFont typeface="+mj-lt"/>
              <a:buAutoNum type="arabicPeriod"/>
            </a:pPr>
            <a:r>
              <a:rPr lang="zh-CN" altLang="en-US" b="1" i="0" dirty="0">
                <a:solidFill>
                  <a:srgbClr val="333333"/>
                </a:solidFill>
                <a:effectLst/>
                <a:latin typeface="Open Sans" panose="020B0606030504020204" pitchFamily="34" charset="0"/>
              </a:rPr>
              <a:t>数据预处理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过滤低频用户：</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的用户；</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DBbook2014 </a:t>
            </a:r>
            <a:r>
              <a:rPr lang="zh-CN" altLang="en-US" b="0" i="0" dirty="0">
                <a:solidFill>
                  <a:srgbClr val="333333"/>
                </a:solidFill>
                <a:effectLst/>
                <a:latin typeface="Open Sans" panose="020B0606030504020204" pitchFamily="34" charset="0"/>
              </a:rPr>
              <a:t>和 </a:t>
            </a:r>
            <a:r>
              <a:rPr lang="en-US" altLang="zh-CN" b="0"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5 </a:t>
            </a:r>
            <a:r>
              <a:rPr lang="zh-CN" altLang="en-US" b="0" i="0" dirty="0">
                <a:solidFill>
                  <a:srgbClr val="333333"/>
                </a:solidFill>
                <a:effectLst/>
                <a:latin typeface="Open Sans" panose="020B0606030504020204" pitchFamily="34" charset="0"/>
              </a:rPr>
              <a:t>的用户。</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处理后数据集统计如下（</a:t>
            </a:r>
            <a:r>
              <a:rPr lang="en-US" altLang="zh-CN" b="0" i="0" dirty="0">
                <a:solidFill>
                  <a:srgbClr val="333333"/>
                </a:solidFill>
                <a:effectLst/>
                <a:latin typeface="Open Sans" panose="020B0606030504020204" pitchFamily="34" charset="0"/>
              </a:rPr>
              <a:t>Tab. 2</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数据集</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用户</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交互密度</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实体</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三元组</a:t>
            </a:r>
            <a:r>
              <a:rPr lang="en-US" altLang="zh-CN" b="0" i="0" dirty="0">
                <a:solidFill>
                  <a:srgbClr val="333333"/>
                </a:solidFill>
                <a:effectLst/>
                <a:latin typeface="Open Sans" panose="020B0606030504020204" pitchFamily="34" charset="0"/>
              </a:rPr>
              <a:t>DBbook20145,5762,68065,9610.44%138,762134,223BookCrossing6,6168,853110,6620.19%41,4041,137MovieLens-1M6,0403,260998,5395.07%2014,377415,104</a:t>
            </a:r>
          </a:p>
          <a:p>
            <a:pPr algn="l"/>
            <a:r>
              <a:rPr lang="zh-CN" altLang="en-US" b="1" i="0" dirty="0">
                <a:solidFill>
                  <a:srgbClr val="333333"/>
                </a:solidFill>
                <a:effectLst/>
                <a:latin typeface="Open Sans" panose="020B0606030504020204" pitchFamily="34" charset="0"/>
              </a:rPr>
              <a:t>二、基线模型（</a:t>
            </a:r>
            <a:r>
              <a:rPr lang="en-US" altLang="zh-CN" b="1" i="0" dirty="0">
                <a:solidFill>
                  <a:srgbClr val="333333"/>
                </a:solidFill>
                <a:effectLst/>
                <a:latin typeface="Open Sans" panose="020B0606030504020204" pitchFamily="34" charset="0"/>
              </a:rPr>
              <a:t>Baselines</a:t>
            </a:r>
            <a:r>
              <a:rPr lang="zh-CN" altLang="en-US" b="1" i="0" dirty="0">
                <a:solidFill>
                  <a:srgbClr val="333333"/>
                </a:solidFill>
                <a:effectLst/>
                <a:latin typeface="Open Sans" panose="020B0606030504020204" pitchFamily="34" charset="0"/>
              </a:rPr>
              <a:t>）</a:t>
            </a:r>
          </a:p>
          <a:p>
            <a:pPr algn="l"/>
            <a:r>
              <a:rPr lang="zh-CN" altLang="en-US" b="0" i="0" dirty="0">
                <a:solidFill>
                  <a:srgbClr val="333333"/>
                </a:solidFill>
                <a:effectLst/>
                <a:latin typeface="Open Sans" panose="020B0606030504020204" pitchFamily="34" charset="0"/>
              </a:rPr>
              <a:t>对比方法分为三类，覆盖传统推荐、知识嵌入和图神经网络方法：</a:t>
            </a: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通用推荐模型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）：轻量级图卷积网络，作为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基线。</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SGL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Wu et al. 2021</a:t>
            </a:r>
            <a:r>
              <a:rPr lang="zh-CN" altLang="en-US" b="0" i="0" dirty="0">
                <a:solidFill>
                  <a:srgbClr val="333333"/>
                </a:solidFill>
                <a:effectLst/>
                <a:latin typeface="Open Sans" panose="020B0606030504020204" pitchFamily="34" charset="0"/>
              </a:rPr>
              <a:t>）：基于图对比学习的推荐模型。</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SimGCL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Yu et al. 2022</a:t>
            </a:r>
            <a:r>
              <a:rPr lang="zh-CN" altLang="en-US" b="0" i="0" dirty="0">
                <a:solidFill>
                  <a:srgbClr val="333333"/>
                </a:solidFill>
                <a:effectLst/>
                <a:latin typeface="Open Sans" panose="020B0606030504020204" pitchFamily="34" charset="0"/>
              </a:rPr>
              <a:t>）：简单图对比学习模型，验证对比学习效果。</a:t>
            </a:r>
          </a:p>
          <a:p>
            <a:pPr algn="l">
              <a:buFont typeface="+mj-lt"/>
              <a:buAutoNum type="arabicPeriod"/>
            </a:pPr>
            <a:r>
              <a:rPr lang="zh-CN" altLang="en-US" b="1" i="0" dirty="0">
                <a:solidFill>
                  <a:srgbClr val="333333"/>
                </a:solidFill>
                <a:effectLst/>
                <a:latin typeface="Open Sans" panose="020B0606030504020204" pitchFamily="34" charset="0"/>
              </a:rPr>
              <a:t>基于嵌入的知识感知推荐模型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CKE</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Zhang et al. 2016</a:t>
            </a:r>
            <a:r>
              <a:rPr lang="zh-CN" altLang="en-US" b="0" i="0" dirty="0">
                <a:solidFill>
                  <a:srgbClr val="333333"/>
                </a:solidFill>
                <a:effectLst/>
                <a:latin typeface="Open Sans" panose="020B0606030504020204" pitchFamily="34" charset="0"/>
              </a:rPr>
              <a:t>）：协同知识基嵌入，融合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和推荐。</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CFKG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Ai et al. 2018</a:t>
            </a:r>
            <a:r>
              <a:rPr lang="zh-CN" altLang="en-US" b="0" i="0" dirty="0">
                <a:solidFill>
                  <a:srgbClr val="333333"/>
                </a:solidFill>
                <a:effectLst/>
                <a:latin typeface="Open Sans" panose="020B0606030504020204" pitchFamily="34" charset="0"/>
              </a:rPr>
              <a:t>）：异构知识基嵌入，支持可解释推荐。</a:t>
            </a: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物品侧知识感知推荐模型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KGAT</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2019b</a:t>
            </a:r>
            <a:r>
              <a:rPr lang="zh-CN" altLang="en-US" b="0" i="0" dirty="0">
                <a:solidFill>
                  <a:srgbClr val="333333"/>
                </a:solidFill>
                <a:effectLst/>
                <a:latin typeface="Open Sans" panose="020B0606030504020204" pitchFamily="34" charset="0"/>
              </a:rPr>
              <a:t>）：知识图注意力网络，建模物品侧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KGIN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2021</a:t>
            </a:r>
            <a:r>
              <a:rPr lang="zh-CN" altLang="en-US" b="0" i="0" dirty="0">
                <a:solidFill>
                  <a:srgbClr val="333333"/>
                </a:solidFill>
                <a:effectLst/>
                <a:latin typeface="Open Sans" panose="020B0606030504020204" pitchFamily="34" charset="0"/>
              </a:rPr>
              <a:t>）：挖掘交互背后的意图，增强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与推荐的结合。</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2022</a:t>
            </a:r>
            <a:r>
              <a:rPr lang="zh-CN" altLang="en-US" b="0" i="0" dirty="0">
                <a:solidFill>
                  <a:srgbClr val="333333"/>
                </a:solidFill>
                <a:effectLst/>
                <a:latin typeface="Open Sans" panose="020B0606030504020204" pitchFamily="34" charset="0"/>
              </a:rPr>
              <a:t>）：知识图对比学习，提升模型鲁棒性。</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MCCLK</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Zou et al. 2022</a:t>
            </a:r>
            <a:r>
              <a:rPr lang="zh-CN" altLang="en-US" b="0" i="0" dirty="0">
                <a:solidFill>
                  <a:srgbClr val="333333"/>
                </a:solidFill>
                <a:effectLst/>
                <a:latin typeface="Open Sans" panose="020B0606030504020204" pitchFamily="34" charset="0"/>
              </a:rPr>
              <a:t>）：跨视图对比学习，处理多模态知识。</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KGRec</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2023a</a:t>
            </a:r>
            <a:r>
              <a:rPr lang="zh-CN" altLang="en-US" b="0" i="0" dirty="0">
                <a:solidFill>
                  <a:srgbClr val="333333"/>
                </a:solidFill>
                <a:effectLst/>
                <a:latin typeface="Open Sans" panose="020B0606030504020204" pitchFamily="34" charset="0"/>
              </a:rPr>
              <a:t>）：自监督知识图合理化，优化推荐逻辑。</a:t>
            </a:r>
          </a:p>
          <a:p>
            <a:pPr algn="l"/>
            <a:r>
              <a:rPr lang="zh-CN" altLang="en-US" b="1" i="0" dirty="0">
                <a:solidFill>
                  <a:srgbClr val="333333"/>
                </a:solidFill>
                <a:effectLst/>
                <a:latin typeface="Open Sans" panose="020B0606030504020204" pitchFamily="34" charset="0"/>
              </a:rPr>
              <a:t>三、实现细节（</a:t>
            </a:r>
            <a:r>
              <a:rPr lang="en-US" altLang="zh-CN" b="1" i="0" dirty="0">
                <a:solidFill>
                  <a:srgbClr val="333333"/>
                </a:solidFill>
                <a:effectLst/>
                <a:latin typeface="Open Sans" panose="020B0606030504020204" pitchFamily="34" charset="0"/>
              </a:rPr>
              <a:t>Implementation Details</a:t>
            </a:r>
            <a:r>
              <a:rPr lang="zh-CN" altLang="en-US" b="1"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数据划分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按 </a:t>
            </a:r>
            <a:r>
              <a:rPr lang="en-US" altLang="zh-CN" b="0" i="0" dirty="0">
                <a:solidFill>
                  <a:srgbClr val="333333"/>
                </a:solidFill>
                <a:effectLst/>
                <a:latin typeface="Open Sans" panose="020B0606030504020204" pitchFamily="34" charset="0"/>
              </a:rPr>
              <a:t>7:1:2 </a:t>
            </a:r>
            <a:r>
              <a:rPr lang="zh-CN" altLang="en-US" b="0" i="0" dirty="0">
                <a:solidFill>
                  <a:srgbClr val="333333"/>
                </a:solidFill>
                <a:effectLst/>
                <a:latin typeface="Open Sans" panose="020B0606030504020204" pitchFamily="34" charset="0"/>
              </a:rPr>
              <a:t>比例随机划分训练集、验证集和测试集，确保每个用户在训练集至少有一次交互。</a:t>
            </a:r>
          </a:p>
          <a:p>
            <a:pPr algn="l">
              <a:buFont typeface="+mj-lt"/>
              <a:buAutoNum type="arabicPeriod"/>
            </a:pPr>
            <a:r>
              <a:rPr lang="zh-CN" altLang="en-US" b="1" i="0" dirty="0">
                <a:solidFill>
                  <a:srgbClr val="333333"/>
                </a:solidFill>
                <a:effectLst/>
                <a:latin typeface="Open Sans" panose="020B0606030504020204" pitchFamily="34" charset="0"/>
              </a:rPr>
              <a:t>超参数搜索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学习率</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0.0001~0.005</a:t>
            </a:r>
            <a:r>
              <a:rPr lang="zh-CN" altLang="en-US" b="0" i="0" dirty="0">
                <a:solidFill>
                  <a:srgbClr val="333333"/>
                </a:solidFill>
                <a:effectLst/>
                <a:latin typeface="Open Sans" panose="020B0606030504020204" pitchFamily="34" charset="0"/>
              </a:rPr>
              <a:t>，通过验证集选择最优值。</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掩码率参数</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初始掩码率 </a:t>
            </a:r>
            <a:r>
              <a:rPr lang="en-US" altLang="zh-CN" b="0" i="0" dirty="0">
                <a:solidFill>
                  <a:srgbClr val="333333"/>
                </a:solidFill>
                <a:effectLst/>
                <a:latin typeface="Open Sans" panose="020B0606030504020204" pitchFamily="34" charset="0"/>
              </a:rPr>
              <a:t>α</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0.05~0.15</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最大掩码率 </a:t>
            </a:r>
            <a:r>
              <a:rPr lang="en-US" altLang="zh-CN" b="0" i="0" dirty="0">
                <a:solidFill>
                  <a:srgbClr val="333333"/>
                </a:solidFill>
                <a:effectLst/>
                <a:latin typeface="Open Sans" panose="020B0606030504020204" pitchFamily="34" charset="0"/>
              </a:rPr>
              <a:t>ω</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0.35~0.95</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收敛轮次 </a:t>
            </a:r>
            <a:r>
              <a:rPr lang="en-US" altLang="zh-CN" b="0" i="0" dirty="0">
                <a:solidFill>
                  <a:srgbClr val="333333"/>
                </a:solidFill>
                <a:effectLst/>
                <a:latin typeface="Open Sans" panose="020B0606030504020204" pitchFamily="34" charset="0"/>
              </a:rPr>
              <a:t>Λ</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{80, 160, 320}</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选择</a:t>
            </a:r>
            <a:r>
              <a:rPr lang="zh-CN" altLang="en-US" b="0" i="0" dirty="0">
                <a:solidFill>
                  <a:srgbClr val="333333"/>
                </a:solidFill>
                <a:effectLst/>
                <a:latin typeface="Open Sans" panose="020B0606030504020204" pitchFamily="34" charset="0"/>
              </a:rPr>
              <a:t>：采用 “</a:t>
            </a:r>
            <a:r>
              <a:rPr lang="en-US" altLang="zh-CN" b="0" i="0" dirty="0">
                <a:solidFill>
                  <a:srgbClr val="333333"/>
                </a:solidFill>
                <a:effectLst/>
                <a:latin typeface="Open Sans" panose="020B0606030504020204" pitchFamily="34" charset="0"/>
              </a:rPr>
              <a:t>gpt-3.5-turbo-0125” </a:t>
            </a:r>
            <a:r>
              <a:rPr lang="zh-CN" altLang="en-US" b="0" i="0" dirty="0">
                <a:solidFill>
                  <a:srgbClr val="333333"/>
                </a:solidFill>
                <a:effectLst/>
                <a:latin typeface="Open Sans" panose="020B0606030504020204" pitchFamily="34" charset="0"/>
              </a:rPr>
              <a:t>模型生成用户兴趣，利用其广泛的常识和推理能力。</a:t>
            </a:r>
          </a:p>
          <a:p>
            <a:pPr algn="l">
              <a:buFont typeface="+mj-lt"/>
              <a:buAutoNum type="arabicPeriod"/>
            </a:pPr>
            <a:r>
              <a:rPr lang="zh-CN" altLang="en-US" b="1" i="0" dirty="0">
                <a:solidFill>
                  <a:srgbClr val="333333"/>
                </a:solidFill>
                <a:effectLst/>
                <a:latin typeface="Open Sans" panose="020B0606030504020204" pitchFamily="34" charset="0"/>
              </a:rPr>
              <a:t>基线模型配置</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直接使用原作者提供的源代码，超参数遵循原论文建议或通过验证集微调。</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统一嵌入维度为 </a:t>
            </a:r>
            <a:r>
              <a:rPr lang="en-US" altLang="zh-CN" b="0" i="0" dirty="0">
                <a:solidFill>
                  <a:srgbClr val="333333"/>
                </a:solidFill>
                <a:effectLst/>
                <a:latin typeface="Open Sans" panose="020B0606030504020204" pitchFamily="34" charset="0"/>
              </a:rPr>
              <a:t>64</a:t>
            </a:r>
            <a:r>
              <a:rPr lang="zh-CN" altLang="en-US" b="0" i="0" dirty="0">
                <a:solidFill>
                  <a:srgbClr val="333333"/>
                </a:solidFill>
                <a:effectLst/>
                <a:latin typeface="Open Sans" panose="020B0606030504020204" pitchFamily="34" charset="0"/>
              </a:rPr>
              <a:t>，评估间隔为 </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，确保公平对比。</a:t>
            </a:r>
          </a:p>
          <a:p>
            <a:pPr algn="l">
              <a:buFont typeface="+mj-lt"/>
              <a:buAutoNum type="arabicPeriod"/>
            </a:pPr>
            <a:r>
              <a:rPr lang="zh-CN" altLang="en-US" b="1" i="0" dirty="0">
                <a:solidFill>
                  <a:srgbClr val="333333"/>
                </a:solidFill>
                <a:effectLst/>
                <a:latin typeface="Open Sans" panose="020B0606030504020204" pitchFamily="34" charset="0"/>
              </a:rPr>
              <a:t>训练策略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优化器</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Adam</a:t>
            </a:r>
            <a:r>
              <a:rPr lang="zh-CN" altLang="en-US" b="0" i="0" dirty="0">
                <a:solidFill>
                  <a:srgbClr val="333333"/>
                </a:solidFill>
                <a:effectLst/>
                <a:latin typeface="Open Sans" panose="020B0606030504020204" pitchFamily="34" charset="0"/>
              </a:rPr>
              <a:t>，结合 </a:t>
            </a:r>
            <a:r>
              <a:rPr lang="en-US" altLang="zh-CN" b="0" i="0" dirty="0">
                <a:solidFill>
                  <a:srgbClr val="333333"/>
                </a:solidFill>
                <a:effectLst/>
                <a:latin typeface="Open Sans" panose="020B0606030504020204" pitchFamily="34" charset="0"/>
              </a:rPr>
              <a:t>Early Stopping</a:t>
            </a:r>
            <a:r>
              <a:rPr lang="zh-CN" altLang="en-US" b="0" i="0" dirty="0">
                <a:solidFill>
                  <a:srgbClr val="333333"/>
                </a:solidFill>
                <a:effectLst/>
                <a:latin typeface="Open Sans" panose="020B0606030504020204" pitchFamily="34" charset="0"/>
              </a:rPr>
              <a:t>（最大 </a:t>
            </a:r>
            <a:r>
              <a:rPr lang="en-US" altLang="zh-CN" b="0" i="0" dirty="0">
                <a:solidFill>
                  <a:srgbClr val="333333"/>
                </a:solidFill>
                <a:effectLst/>
                <a:latin typeface="Open Sans" panose="020B0606030504020204" pitchFamily="34" charset="0"/>
              </a:rPr>
              <a:t>2000 </a:t>
            </a:r>
            <a:r>
              <a:rPr lang="zh-CN" altLang="en-US" b="0" i="0" dirty="0">
                <a:solidFill>
                  <a:srgbClr val="333333"/>
                </a:solidFill>
                <a:effectLst/>
                <a:latin typeface="Open Sans" panose="020B0606030504020204" pitchFamily="34" charset="0"/>
              </a:rPr>
              <a:t>轮，连续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轮无提升则终止）。</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对比学习参数</a:t>
            </a:r>
            <a:r>
              <a:rPr lang="zh-CN" altLang="en-US" b="0" i="0" dirty="0">
                <a:solidFill>
                  <a:srgbClr val="333333"/>
                </a:solidFill>
                <a:effectLst/>
                <a:latin typeface="Open Sans" panose="020B0606030504020204" pitchFamily="34" charset="0"/>
              </a:rPr>
              <a:t>：温度系数 </a:t>
            </a:r>
            <a:r>
              <a:rPr lang="en-US" altLang="zh-CN" b="0" i="0" dirty="0">
                <a:solidFill>
                  <a:srgbClr val="333333"/>
                </a:solidFill>
                <a:effectLst/>
                <a:latin typeface="Open Sans" panose="020B0606030504020204" pitchFamily="34" charset="0"/>
              </a:rPr>
              <a:t>τ </a:t>
            </a:r>
            <a:r>
              <a:rPr lang="zh-CN" altLang="en-US" b="0" i="0" dirty="0">
                <a:solidFill>
                  <a:srgbClr val="333333"/>
                </a:solidFill>
                <a:effectLst/>
                <a:latin typeface="Open Sans" panose="020B0606030504020204" pitchFamily="34" charset="0"/>
              </a:rPr>
              <a:t>设为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，控制对比损失的区分度。</a:t>
            </a:r>
          </a:p>
          <a:p>
            <a:pPr algn="l"/>
            <a:r>
              <a:rPr lang="zh-CN" altLang="en-US" b="1" i="0" dirty="0">
                <a:solidFill>
                  <a:srgbClr val="333333"/>
                </a:solidFill>
                <a:effectLst/>
                <a:latin typeface="Open Sans" panose="020B0606030504020204" pitchFamily="34" charset="0"/>
              </a:rPr>
              <a:t>四、评估指标（</a:t>
            </a:r>
            <a:r>
              <a:rPr lang="en-US" altLang="zh-CN" b="1" i="0" dirty="0">
                <a:solidFill>
                  <a:srgbClr val="333333"/>
                </a:solidFill>
                <a:effectLst/>
                <a:latin typeface="Open Sans" panose="020B0606030504020204" pitchFamily="34" charset="0"/>
              </a:rPr>
              <a:t>Evaluation Metrics</a:t>
            </a:r>
            <a:r>
              <a:rPr lang="zh-CN" altLang="en-US" b="1" i="0" dirty="0">
                <a:solidFill>
                  <a:srgbClr val="333333"/>
                </a:solidFill>
                <a:effectLst/>
                <a:latin typeface="Open Sans" panose="020B0606030504020204" pitchFamily="34" charset="0"/>
              </a:rPr>
              <a:t>）</a:t>
            </a:r>
          </a:p>
          <a:p>
            <a:pPr algn="l">
              <a:buFont typeface="+mj-lt"/>
              <a:buAutoNum type="arabicPeriod"/>
            </a:pPr>
            <a:r>
              <a:rPr lang="en-US" altLang="zh-CN" b="1" i="0" dirty="0" err="1">
                <a:solidFill>
                  <a:srgbClr val="333333"/>
                </a:solidFill>
                <a:effectLst/>
                <a:latin typeface="Open Sans" panose="020B0606030504020204" pitchFamily="34" charset="0"/>
              </a:rPr>
              <a:t>Recall@K</a:t>
            </a:r>
            <a:r>
              <a:rPr lang="zh-CN" altLang="en-US" b="0" i="0" dirty="0">
                <a:solidFill>
                  <a:srgbClr val="333333"/>
                </a:solidFill>
                <a:effectLst/>
                <a:latin typeface="Open Sans" panose="020B0606030504020204" pitchFamily="34" charset="0"/>
              </a:rPr>
              <a:t>：衡量推荐列表中相关物品的召回比例，反映模型检索能力。</a:t>
            </a:r>
          </a:p>
          <a:p>
            <a:pPr algn="l">
              <a:buFont typeface="+mj-lt"/>
              <a:buAutoNum type="arabicPeriod"/>
            </a:pPr>
            <a:r>
              <a:rPr lang="en-US" altLang="zh-CN" b="1" i="0" dirty="0">
                <a:solidFill>
                  <a:srgbClr val="333333"/>
                </a:solidFill>
                <a:effectLst/>
                <a:latin typeface="Open Sans" panose="020B0606030504020204" pitchFamily="34" charset="0"/>
              </a:rPr>
              <a:t>NDCG@K</a:t>
            </a:r>
            <a:r>
              <a:rPr lang="zh-CN" altLang="en-US" b="0" i="0" dirty="0">
                <a:solidFill>
                  <a:srgbClr val="333333"/>
                </a:solidFill>
                <a:effectLst/>
                <a:latin typeface="Open Sans" panose="020B0606030504020204" pitchFamily="34" charset="0"/>
              </a:rPr>
              <a:t>（归一化折损累积增益）：考虑推荐顺序的加权评估，侧重排序准确性。</a:t>
            </a:r>
          </a:p>
          <a:p>
            <a:pPr algn="l">
              <a:buFont typeface="+mj-lt"/>
              <a:buAutoNum type="arabicPeriod"/>
            </a:pPr>
            <a:r>
              <a:rPr lang="zh-CN" altLang="en-US" b="1" i="0" dirty="0">
                <a:solidFill>
                  <a:srgbClr val="333333"/>
                </a:solidFill>
                <a:effectLst/>
                <a:latin typeface="Open Sans" panose="020B0606030504020204" pitchFamily="34" charset="0"/>
              </a:rPr>
              <a:t>实验设置</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K </a:t>
            </a:r>
            <a:r>
              <a:rPr lang="zh-CN" altLang="en-US" b="0" i="0" dirty="0">
                <a:solidFill>
                  <a:srgbClr val="333333"/>
                </a:solidFill>
                <a:effectLst/>
                <a:latin typeface="Open Sans" panose="020B0606030504020204" pitchFamily="34" charset="0"/>
              </a:rPr>
              <a:t>取值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100</a:t>
            </a:r>
            <a:r>
              <a:rPr lang="zh-CN" altLang="en-US" b="0" i="0" dirty="0">
                <a:solidFill>
                  <a:srgbClr val="333333"/>
                </a:solidFill>
                <a:effectLst/>
                <a:latin typeface="Open Sans" panose="020B0606030504020204" pitchFamily="34" charset="0"/>
              </a:rPr>
              <a:t>，报告 </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次随机运行的均值和标准差，减少随机性影响。</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2439161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Experimental Settings </a:t>
            </a:r>
            <a:r>
              <a:rPr lang="zh-CN" altLang="en-US" b="1" i="0" dirty="0">
                <a:solidFill>
                  <a:srgbClr val="333333"/>
                </a:solidFill>
                <a:effectLst/>
                <a:latin typeface="Open Sans" panose="020B0606030504020204" pitchFamily="34" charset="0"/>
              </a:rPr>
              <a:t>部分</a:t>
            </a:r>
          </a:p>
          <a:p>
            <a:pPr algn="l"/>
            <a:r>
              <a:rPr lang="zh-CN" altLang="en-US" b="1" i="0" dirty="0">
                <a:solidFill>
                  <a:srgbClr val="333333"/>
                </a:solidFill>
                <a:effectLst/>
                <a:latin typeface="Open Sans" panose="020B0606030504020204" pitchFamily="34" charset="0"/>
              </a:rPr>
              <a:t>一、数据集（</a:t>
            </a:r>
            <a:r>
              <a:rPr lang="en-US" altLang="zh-CN" b="1" i="0" dirty="0">
                <a:solidFill>
                  <a:srgbClr val="333333"/>
                </a:solidFill>
                <a:effectLst/>
                <a:latin typeface="Open Sans" panose="020B0606030504020204" pitchFamily="34" charset="0"/>
              </a:rPr>
              <a:t>Datasets</a:t>
            </a:r>
            <a:r>
              <a:rPr lang="zh-CN" altLang="en-US" b="1"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数据集选择</a:t>
            </a:r>
            <a:r>
              <a:rPr lang="zh-CN" altLang="en-US" b="0" i="0" dirty="0">
                <a:solidFill>
                  <a:srgbClr val="333333"/>
                </a:solidFill>
                <a:effectLst/>
                <a:latin typeface="Open Sans" panose="020B0606030504020204" pitchFamily="34" charset="0"/>
              </a:rPr>
              <a:t> 实验采用三个真实世界数据集，均包含物品侧辅助知识，覆盖不同领域、规模和交互密度：</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DBbook2014</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Cao et al. 2019</a:t>
            </a:r>
            <a:r>
              <a:rPr lang="zh-CN" altLang="en-US" b="0" i="0" dirty="0">
                <a:solidFill>
                  <a:srgbClr val="333333"/>
                </a:solidFill>
                <a:effectLst/>
                <a:latin typeface="Open Sans" panose="020B0606030504020204" pitchFamily="34" charset="0"/>
              </a:rPr>
              <a:t>）：书籍领域，用户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物品交互稀疏（密度 </a:t>
            </a:r>
            <a:r>
              <a:rPr lang="en-US" altLang="zh-CN" b="0" i="0" dirty="0">
                <a:solidFill>
                  <a:srgbClr val="333333"/>
                </a:solidFill>
                <a:effectLst/>
                <a:latin typeface="Open Sans" panose="020B0606030504020204" pitchFamily="34" charset="0"/>
              </a:rPr>
              <a:t>0.44%</a:t>
            </a:r>
            <a:r>
              <a:rPr lang="zh-CN" altLang="en-US" b="0" i="0" dirty="0">
                <a:solidFill>
                  <a:srgbClr val="333333"/>
                </a:solidFill>
                <a:effectLst/>
                <a:latin typeface="Open Sans" panose="020B0606030504020204" pitchFamily="34" charset="0"/>
              </a:rPr>
              <a:t>），包含 </a:t>
            </a:r>
            <a:r>
              <a:rPr lang="en-US" altLang="zh-CN" b="0" i="0" dirty="0">
                <a:solidFill>
                  <a:srgbClr val="333333"/>
                </a:solidFill>
                <a:effectLst/>
                <a:latin typeface="Open Sans" panose="020B0606030504020204" pitchFamily="34" charset="0"/>
              </a:rPr>
              <a:t>13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8,762 </a:t>
            </a:r>
            <a:r>
              <a:rPr lang="zh-CN" altLang="en-US" b="0" i="0" dirty="0">
                <a:solidFill>
                  <a:srgbClr val="333333"/>
                </a:solidFill>
                <a:effectLst/>
                <a:latin typeface="Open Sans" panose="020B0606030504020204" pitchFamily="34" charset="0"/>
              </a:rPr>
              <a:t>个实体。</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Dong et al. 2017</a:t>
            </a:r>
            <a:r>
              <a:rPr lang="zh-CN" altLang="en-US" b="0" i="0" dirty="0">
                <a:solidFill>
                  <a:srgbClr val="333333"/>
                </a:solidFill>
                <a:effectLst/>
                <a:latin typeface="Open Sans" panose="020B0606030504020204" pitchFamily="34" charset="0"/>
              </a:rPr>
              <a:t>）：书籍领域，极稀疏数据集（密度 </a:t>
            </a:r>
            <a:r>
              <a:rPr lang="en-US" altLang="zh-CN" b="0" i="0" dirty="0">
                <a:solidFill>
                  <a:srgbClr val="333333"/>
                </a:solidFill>
                <a:effectLst/>
                <a:latin typeface="Open Sans" panose="020B0606030504020204" pitchFamily="34" charset="0"/>
              </a:rPr>
              <a:t>0.19%</a:t>
            </a:r>
            <a:r>
              <a:rPr lang="zh-CN" altLang="en-US" b="0" i="0" dirty="0">
                <a:solidFill>
                  <a:srgbClr val="333333"/>
                </a:solidFill>
                <a:effectLst/>
                <a:latin typeface="Open Sans" panose="020B0606030504020204" pitchFamily="34" charset="0"/>
              </a:rPr>
              <a:t>），仅 </a:t>
            </a:r>
            <a:r>
              <a:rPr lang="en-US" altLang="zh-CN" b="0" i="0" dirty="0">
                <a:solidFill>
                  <a:srgbClr val="333333"/>
                </a:solidFill>
                <a:effectLst/>
                <a:latin typeface="Open Sans" panose="020B0606030504020204" pitchFamily="34" charset="0"/>
              </a:rPr>
              <a:t>4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1,404 </a:t>
            </a:r>
            <a:r>
              <a:rPr lang="zh-CN" altLang="en-US" b="0" i="0" dirty="0">
                <a:solidFill>
                  <a:srgbClr val="333333"/>
                </a:solidFill>
                <a:effectLst/>
                <a:latin typeface="Open Sans" panose="020B0606030504020204" pitchFamily="34" charset="0"/>
              </a:rPr>
              <a:t>个实体，挑战最大。</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Noia</a:t>
            </a:r>
            <a:r>
              <a:rPr lang="en-US" altLang="zh-CN" b="0" i="0" dirty="0">
                <a:solidFill>
                  <a:srgbClr val="333333"/>
                </a:solidFill>
                <a:effectLst/>
                <a:latin typeface="Open Sans" panose="020B0606030504020204" pitchFamily="34" charset="0"/>
              </a:rPr>
              <a:t> et al. 2016</a:t>
            </a:r>
            <a:r>
              <a:rPr lang="zh-CN" altLang="en-US" b="0" i="0" dirty="0">
                <a:solidFill>
                  <a:srgbClr val="333333"/>
                </a:solidFill>
                <a:effectLst/>
                <a:latin typeface="Open Sans" panose="020B0606030504020204" pitchFamily="34" charset="0"/>
              </a:rPr>
              <a:t>）：电影领域，交互密度较高（</a:t>
            </a:r>
            <a:r>
              <a:rPr lang="en-US" altLang="zh-CN" b="0" i="0" dirty="0">
                <a:solidFill>
                  <a:srgbClr val="333333"/>
                </a:solidFill>
                <a:effectLst/>
                <a:latin typeface="Open Sans" panose="020B0606030504020204" pitchFamily="34" charset="0"/>
              </a:rPr>
              <a:t>5.07%</a:t>
            </a:r>
            <a:r>
              <a:rPr lang="zh-CN" altLang="en-US" b="0" i="0" dirty="0">
                <a:solidFill>
                  <a:srgbClr val="333333"/>
                </a:solidFill>
                <a:effectLst/>
                <a:latin typeface="Open Sans" panose="020B0606030504020204" pitchFamily="34" charset="0"/>
              </a:rPr>
              <a:t>），含 </a:t>
            </a:r>
            <a:r>
              <a:rPr lang="en-US" altLang="zh-CN" b="0" i="0" dirty="0">
                <a:solidFill>
                  <a:srgbClr val="333333"/>
                </a:solidFill>
                <a:effectLst/>
                <a:latin typeface="Open Sans" panose="020B0606030504020204" pitchFamily="34" charset="0"/>
              </a:rPr>
              <a:t>20 </a:t>
            </a:r>
            <a:r>
              <a:rPr lang="zh-CN" altLang="en-US" b="0" i="0" dirty="0">
                <a:solidFill>
                  <a:srgbClr val="333333"/>
                </a:solidFill>
                <a:effectLst/>
                <a:latin typeface="Open Sans" panose="020B0606030504020204" pitchFamily="34" charset="0"/>
              </a:rPr>
              <a:t>种关系和 </a:t>
            </a:r>
            <a:r>
              <a:rPr lang="en-US" altLang="zh-CN" b="0" i="0" dirty="0">
                <a:solidFill>
                  <a:srgbClr val="333333"/>
                </a:solidFill>
                <a:effectLst/>
                <a:latin typeface="Open Sans" panose="020B0606030504020204" pitchFamily="34" charset="0"/>
              </a:rPr>
              <a:t>14,377 </a:t>
            </a:r>
            <a:r>
              <a:rPr lang="zh-CN" altLang="en-US" b="0" i="0" dirty="0">
                <a:solidFill>
                  <a:srgbClr val="333333"/>
                </a:solidFill>
                <a:effectLst/>
                <a:latin typeface="Open Sans" panose="020B0606030504020204" pitchFamily="34" charset="0"/>
              </a:rPr>
              <a:t>个实体，用于验证模型在密集数据中的表现。</a:t>
            </a:r>
          </a:p>
          <a:p>
            <a:pPr algn="l">
              <a:buFont typeface="+mj-lt"/>
              <a:buAutoNum type="arabicPeriod"/>
            </a:pPr>
            <a:r>
              <a:rPr lang="zh-CN" altLang="en-US" b="1" i="0" dirty="0">
                <a:solidFill>
                  <a:srgbClr val="333333"/>
                </a:solidFill>
                <a:effectLst/>
                <a:latin typeface="Open Sans" panose="020B0606030504020204" pitchFamily="34" charset="0"/>
              </a:rPr>
              <a:t>数据预处理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过滤低频用户：</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MovieLens-1M</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的用户；</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DBbook2014 </a:t>
            </a:r>
            <a:r>
              <a:rPr lang="zh-CN" altLang="en-US" b="0" i="0" dirty="0">
                <a:solidFill>
                  <a:srgbClr val="333333"/>
                </a:solidFill>
                <a:effectLst/>
                <a:latin typeface="Open Sans" panose="020B0606030504020204" pitchFamily="34" charset="0"/>
              </a:rPr>
              <a:t>和 </a:t>
            </a:r>
            <a:r>
              <a:rPr lang="en-US" altLang="zh-CN" b="0" i="0" dirty="0" err="1">
                <a:solidFill>
                  <a:srgbClr val="333333"/>
                </a:solidFill>
                <a:effectLst/>
                <a:latin typeface="Open Sans" panose="020B0606030504020204" pitchFamily="34" charset="0"/>
              </a:rPr>
              <a:t>BookCrossing</a:t>
            </a:r>
            <a:r>
              <a:rPr lang="zh-CN" altLang="en-US" b="0" i="0" dirty="0">
                <a:solidFill>
                  <a:srgbClr val="333333"/>
                </a:solidFill>
                <a:effectLst/>
                <a:latin typeface="Open Sans" panose="020B0606030504020204" pitchFamily="34" charset="0"/>
              </a:rPr>
              <a:t>：保留交互次数≥</a:t>
            </a:r>
            <a:r>
              <a:rPr lang="en-US" altLang="zh-CN" b="0" i="0" dirty="0">
                <a:solidFill>
                  <a:srgbClr val="333333"/>
                </a:solidFill>
                <a:effectLst/>
                <a:latin typeface="Open Sans" panose="020B0606030504020204" pitchFamily="34" charset="0"/>
              </a:rPr>
              <a:t>5 </a:t>
            </a:r>
            <a:r>
              <a:rPr lang="zh-CN" altLang="en-US" b="0" i="0" dirty="0">
                <a:solidFill>
                  <a:srgbClr val="333333"/>
                </a:solidFill>
                <a:effectLst/>
                <a:latin typeface="Open Sans" panose="020B0606030504020204" pitchFamily="34" charset="0"/>
              </a:rPr>
              <a:t>的用户。</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处理后数据集统计如下（</a:t>
            </a:r>
            <a:r>
              <a:rPr lang="en-US" altLang="zh-CN" b="0" i="0" dirty="0">
                <a:solidFill>
                  <a:srgbClr val="333333"/>
                </a:solidFill>
                <a:effectLst/>
                <a:latin typeface="Open Sans" panose="020B0606030504020204" pitchFamily="34" charset="0"/>
              </a:rPr>
              <a:t>Tab. 2</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数据集</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用户</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交互密度</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实体</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三元组</a:t>
            </a:r>
            <a:r>
              <a:rPr lang="en-US" altLang="zh-CN" b="0" i="0" dirty="0">
                <a:solidFill>
                  <a:srgbClr val="333333"/>
                </a:solidFill>
                <a:effectLst/>
                <a:latin typeface="Open Sans" panose="020B0606030504020204" pitchFamily="34" charset="0"/>
              </a:rPr>
              <a:t>DBbook20145,5762,68065,9610.44%138,762134,223BookCrossing6,6168,853110,6620.19%41,4041,137MovieLens-1M6,0403,260998,5395.07%2014,377415,104</a:t>
            </a:r>
          </a:p>
          <a:p>
            <a:pPr algn="l"/>
            <a:r>
              <a:rPr lang="zh-CN" altLang="en-US" b="1" i="0" dirty="0">
                <a:solidFill>
                  <a:srgbClr val="333333"/>
                </a:solidFill>
                <a:effectLst/>
                <a:latin typeface="Open Sans" panose="020B0606030504020204" pitchFamily="34" charset="0"/>
              </a:rPr>
              <a:t>二、基线模型（</a:t>
            </a:r>
            <a:r>
              <a:rPr lang="en-US" altLang="zh-CN" b="1" i="0" dirty="0">
                <a:solidFill>
                  <a:srgbClr val="333333"/>
                </a:solidFill>
                <a:effectLst/>
                <a:latin typeface="Open Sans" panose="020B0606030504020204" pitchFamily="34" charset="0"/>
              </a:rPr>
              <a:t>Baselines</a:t>
            </a:r>
            <a:r>
              <a:rPr lang="zh-CN" altLang="en-US" b="1" i="0" dirty="0">
                <a:solidFill>
                  <a:srgbClr val="333333"/>
                </a:solidFill>
                <a:effectLst/>
                <a:latin typeface="Open Sans" panose="020B0606030504020204" pitchFamily="34" charset="0"/>
              </a:rPr>
              <a:t>）</a:t>
            </a:r>
          </a:p>
          <a:p>
            <a:pPr algn="l"/>
            <a:r>
              <a:rPr lang="zh-CN" altLang="en-US" b="0" i="0" dirty="0">
                <a:solidFill>
                  <a:srgbClr val="333333"/>
                </a:solidFill>
                <a:effectLst/>
                <a:latin typeface="Open Sans" panose="020B0606030504020204" pitchFamily="34" charset="0"/>
              </a:rPr>
              <a:t>对比方法分为三类，覆盖传统推荐、知识嵌入和图神经网络方法：</a:t>
            </a: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通用推荐模型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）：轻量级图卷积网络，作为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基线。</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SGL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Wu et al. 2021</a:t>
            </a:r>
            <a:r>
              <a:rPr lang="zh-CN" altLang="en-US" b="0" i="0" dirty="0">
                <a:solidFill>
                  <a:srgbClr val="333333"/>
                </a:solidFill>
                <a:effectLst/>
                <a:latin typeface="Open Sans" panose="020B0606030504020204" pitchFamily="34" charset="0"/>
              </a:rPr>
              <a:t>）：基于图对比学习的推荐模型。</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SimGCL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Yu et al. 2022</a:t>
            </a:r>
            <a:r>
              <a:rPr lang="zh-CN" altLang="en-US" b="0" i="0" dirty="0">
                <a:solidFill>
                  <a:srgbClr val="333333"/>
                </a:solidFill>
                <a:effectLst/>
                <a:latin typeface="Open Sans" panose="020B0606030504020204" pitchFamily="34" charset="0"/>
              </a:rPr>
              <a:t>）：简单图对比学习模型，验证对比学习效果。</a:t>
            </a:r>
          </a:p>
          <a:p>
            <a:pPr algn="l">
              <a:buFont typeface="+mj-lt"/>
              <a:buAutoNum type="arabicPeriod"/>
            </a:pPr>
            <a:r>
              <a:rPr lang="zh-CN" altLang="en-US" b="1" i="0" dirty="0">
                <a:solidFill>
                  <a:srgbClr val="333333"/>
                </a:solidFill>
                <a:effectLst/>
                <a:latin typeface="Open Sans" panose="020B0606030504020204" pitchFamily="34" charset="0"/>
              </a:rPr>
              <a:t>基于嵌入的知识感知推荐模型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CKE</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Zhang et al. 2016</a:t>
            </a:r>
            <a:r>
              <a:rPr lang="zh-CN" altLang="en-US" b="0" i="0" dirty="0">
                <a:solidFill>
                  <a:srgbClr val="333333"/>
                </a:solidFill>
                <a:effectLst/>
                <a:latin typeface="Open Sans" panose="020B0606030504020204" pitchFamily="34" charset="0"/>
              </a:rPr>
              <a:t>）：协同知识基嵌入，融合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和推荐。</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CFKG</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Ai et al. 2018</a:t>
            </a:r>
            <a:r>
              <a:rPr lang="zh-CN" altLang="en-US" b="0" i="0" dirty="0">
                <a:solidFill>
                  <a:srgbClr val="333333"/>
                </a:solidFill>
                <a:effectLst/>
                <a:latin typeface="Open Sans" panose="020B0606030504020204" pitchFamily="34" charset="0"/>
              </a:rPr>
              <a:t>）：异构知识基嵌入，支持可解释推荐。</a:t>
            </a:r>
          </a:p>
          <a:p>
            <a:pPr algn="l">
              <a:buFont typeface="+mj-lt"/>
              <a:buAutoNum type="arabicPeriod"/>
            </a:pPr>
            <a:r>
              <a:rPr lang="en-US" altLang="zh-CN" b="1" i="0" dirty="0">
                <a:solidFill>
                  <a:srgbClr val="333333"/>
                </a:solidFill>
                <a:effectLst/>
                <a:latin typeface="Open Sans" panose="020B0606030504020204" pitchFamily="34" charset="0"/>
              </a:rPr>
              <a:t>GNN-based </a:t>
            </a:r>
            <a:r>
              <a:rPr lang="zh-CN" altLang="en-US" b="1" i="0" dirty="0">
                <a:solidFill>
                  <a:srgbClr val="333333"/>
                </a:solidFill>
                <a:effectLst/>
                <a:latin typeface="Open Sans" panose="020B0606030504020204" pitchFamily="34" charset="0"/>
              </a:rPr>
              <a:t>物品侧知识感知推荐模型</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KGAT</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2019b</a:t>
            </a:r>
            <a:r>
              <a:rPr lang="zh-CN" altLang="en-US" b="0" i="0" dirty="0">
                <a:solidFill>
                  <a:srgbClr val="333333"/>
                </a:solidFill>
                <a:effectLst/>
                <a:latin typeface="Open Sans" panose="020B0606030504020204" pitchFamily="34" charset="0"/>
              </a:rPr>
              <a:t>）：知识图注意力网络，建模物品侧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KGIN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Wang et al. 2021</a:t>
            </a:r>
            <a:r>
              <a:rPr lang="zh-CN" altLang="en-US" b="0" i="0" dirty="0">
                <a:solidFill>
                  <a:srgbClr val="333333"/>
                </a:solidFill>
                <a:effectLst/>
                <a:latin typeface="Open Sans" panose="020B0606030504020204" pitchFamily="34" charset="0"/>
              </a:rPr>
              <a:t>）：挖掘交互背后的意图，增强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与推荐的结合。</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KGCL</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2022</a:t>
            </a:r>
            <a:r>
              <a:rPr lang="zh-CN" altLang="en-US" b="0" i="0" dirty="0">
                <a:solidFill>
                  <a:srgbClr val="333333"/>
                </a:solidFill>
                <a:effectLst/>
                <a:latin typeface="Open Sans" panose="020B0606030504020204" pitchFamily="34" charset="0"/>
              </a:rPr>
              <a:t>）：知识图对比学习，提升模型鲁棒性。</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MCCLK</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Zou et al. 2022</a:t>
            </a:r>
            <a:r>
              <a:rPr lang="zh-CN" altLang="en-US" b="0" i="0" dirty="0">
                <a:solidFill>
                  <a:srgbClr val="333333"/>
                </a:solidFill>
                <a:effectLst/>
                <a:latin typeface="Open Sans" panose="020B0606030504020204" pitchFamily="34" charset="0"/>
              </a:rPr>
              <a:t>）：跨视图对比学习，处理多模态知识。</a:t>
            </a:r>
          </a:p>
          <a:p>
            <a:pPr marL="742950" lvl="1" indent="-285750" algn="l">
              <a:buFont typeface="+mj-lt"/>
              <a:buAutoNum type="arabicPeriod"/>
            </a:pPr>
            <a:r>
              <a:rPr lang="en-US" altLang="zh-CN" b="1" i="0" dirty="0" err="1">
                <a:solidFill>
                  <a:srgbClr val="333333"/>
                </a:solidFill>
                <a:effectLst/>
                <a:latin typeface="Open Sans" panose="020B0606030504020204" pitchFamily="34" charset="0"/>
              </a:rPr>
              <a:t>KGRec</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Yang et al. 2023a</a:t>
            </a:r>
            <a:r>
              <a:rPr lang="zh-CN" altLang="en-US" b="0" i="0" dirty="0">
                <a:solidFill>
                  <a:srgbClr val="333333"/>
                </a:solidFill>
                <a:effectLst/>
                <a:latin typeface="Open Sans" panose="020B0606030504020204" pitchFamily="34" charset="0"/>
              </a:rPr>
              <a:t>）：自监督知识图合理化，优化推荐逻辑。</a:t>
            </a:r>
          </a:p>
          <a:p>
            <a:pPr algn="l"/>
            <a:r>
              <a:rPr lang="zh-CN" altLang="en-US" b="1" i="0" dirty="0">
                <a:solidFill>
                  <a:srgbClr val="333333"/>
                </a:solidFill>
                <a:effectLst/>
                <a:latin typeface="Open Sans" panose="020B0606030504020204" pitchFamily="34" charset="0"/>
              </a:rPr>
              <a:t>三、实现细节（</a:t>
            </a:r>
            <a:r>
              <a:rPr lang="en-US" altLang="zh-CN" b="1" i="0" dirty="0">
                <a:solidFill>
                  <a:srgbClr val="333333"/>
                </a:solidFill>
                <a:effectLst/>
                <a:latin typeface="Open Sans" panose="020B0606030504020204" pitchFamily="34" charset="0"/>
              </a:rPr>
              <a:t>Implementation Details</a:t>
            </a:r>
            <a:r>
              <a:rPr lang="zh-CN" altLang="en-US" b="1"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数据划分</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按 </a:t>
            </a:r>
            <a:r>
              <a:rPr lang="en-US" altLang="zh-CN" b="0" i="0" dirty="0">
                <a:solidFill>
                  <a:srgbClr val="333333"/>
                </a:solidFill>
                <a:effectLst/>
                <a:latin typeface="Open Sans" panose="020B0606030504020204" pitchFamily="34" charset="0"/>
              </a:rPr>
              <a:t>7:1:2 </a:t>
            </a:r>
            <a:r>
              <a:rPr lang="zh-CN" altLang="en-US" b="0" i="0" dirty="0">
                <a:solidFill>
                  <a:srgbClr val="333333"/>
                </a:solidFill>
                <a:effectLst/>
                <a:latin typeface="Open Sans" panose="020B0606030504020204" pitchFamily="34" charset="0"/>
              </a:rPr>
              <a:t>比例随机划分训练集、验证集和测试集，确保每个用户在训练集至少有一次交互。</a:t>
            </a:r>
          </a:p>
          <a:p>
            <a:pPr algn="l">
              <a:buFont typeface="+mj-lt"/>
              <a:buAutoNum type="arabicPeriod"/>
            </a:pPr>
            <a:r>
              <a:rPr lang="zh-CN" altLang="en-US" b="1" i="0" dirty="0">
                <a:solidFill>
                  <a:srgbClr val="333333"/>
                </a:solidFill>
                <a:effectLst/>
                <a:latin typeface="Open Sans" panose="020B0606030504020204" pitchFamily="34" charset="0"/>
              </a:rPr>
              <a:t>超参数搜索</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学习率</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0.0001~0.005</a:t>
            </a:r>
            <a:r>
              <a:rPr lang="zh-CN" altLang="en-US" b="0" i="0" dirty="0">
                <a:solidFill>
                  <a:srgbClr val="333333"/>
                </a:solidFill>
                <a:effectLst/>
                <a:latin typeface="Open Sans" panose="020B0606030504020204" pitchFamily="34" charset="0"/>
              </a:rPr>
              <a:t>，通过验证集选择最优值。</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掩码率参数</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初始掩码率 </a:t>
            </a:r>
            <a:r>
              <a:rPr lang="en-US" altLang="zh-CN" b="0" i="0" dirty="0">
                <a:solidFill>
                  <a:srgbClr val="333333"/>
                </a:solidFill>
                <a:effectLst/>
                <a:latin typeface="Open Sans" panose="020B0606030504020204" pitchFamily="34" charset="0"/>
              </a:rPr>
              <a:t>α</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0.05~0.15</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最大掩码率 </a:t>
            </a:r>
            <a:r>
              <a:rPr lang="en-US" altLang="zh-CN" b="0" i="0" dirty="0">
                <a:solidFill>
                  <a:srgbClr val="333333"/>
                </a:solidFill>
                <a:effectLst/>
                <a:latin typeface="Open Sans" panose="020B0606030504020204" pitchFamily="34" charset="0"/>
              </a:rPr>
              <a:t>ω</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0.35~0.95</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收敛轮次 </a:t>
            </a:r>
            <a:r>
              <a:rPr lang="en-US" altLang="zh-CN" b="0" i="0" dirty="0">
                <a:solidFill>
                  <a:srgbClr val="333333"/>
                </a:solidFill>
                <a:effectLst/>
                <a:latin typeface="Open Sans" panose="020B0606030504020204" pitchFamily="34" charset="0"/>
              </a:rPr>
              <a:t>Λ</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{80, 160, 320}</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选择</a:t>
            </a:r>
            <a:r>
              <a:rPr lang="zh-CN" altLang="en-US" b="0" i="0" dirty="0">
                <a:solidFill>
                  <a:srgbClr val="333333"/>
                </a:solidFill>
                <a:effectLst/>
                <a:latin typeface="Open Sans" panose="020B0606030504020204" pitchFamily="34" charset="0"/>
              </a:rPr>
              <a:t>：采用 “</a:t>
            </a:r>
            <a:r>
              <a:rPr lang="en-US" altLang="zh-CN" b="0" i="0" dirty="0">
                <a:solidFill>
                  <a:srgbClr val="333333"/>
                </a:solidFill>
                <a:effectLst/>
                <a:latin typeface="Open Sans" panose="020B0606030504020204" pitchFamily="34" charset="0"/>
              </a:rPr>
              <a:t>gpt-3.5-turbo-0125” </a:t>
            </a:r>
            <a:r>
              <a:rPr lang="zh-CN" altLang="en-US" b="0" i="0" dirty="0">
                <a:solidFill>
                  <a:srgbClr val="333333"/>
                </a:solidFill>
                <a:effectLst/>
                <a:latin typeface="Open Sans" panose="020B0606030504020204" pitchFamily="34" charset="0"/>
              </a:rPr>
              <a:t>模型生成用户兴趣，利用其广泛的常识和推理能力。</a:t>
            </a:r>
          </a:p>
          <a:p>
            <a:pPr algn="l">
              <a:buFont typeface="+mj-lt"/>
              <a:buAutoNum type="arabicPeriod"/>
            </a:pPr>
            <a:r>
              <a:rPr lang="zh-CN" altLang="en-US" b="1" i="0" dirty="0">
                <a:solidFill>
                  <a:srgbClr val="333333"/>
                </a:solidFill>
                <a:effectLst/>
                <a:latin typeface="Open Sans" panose="020B0606030504020204" pitchFamily="34" charset="0"/>
              </a:rPr>
              <a:t>基线模型配置</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直接使用原作者提供的源代码，超参数遵循原论文建议或通过验证集微调。</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统一嵌入维度为 </a:t>
            </a:r>
            <a:r>
              <a:rPr lang="en-US" altLang="zh-CN" b="0" i="0" dirty="0">
                <a:solidFill>
                  <a:srgbClr val="333333"/>
                </a:solidFill>
                <a:effectLst/>
                <a:latin typeface="Open Sans" panose="020B0606030504020204" pitchFamily="34" charset="0"/>
              </a:rPr>
              <a:t>64</a:t>
            </a:r>
            <a:r>
              <a:rPr lang="zh-CN" altLang="en-US" b="0" i="0" dirty="0">
                <a:solidFill>
                  <a:srgbClr val="333333"/>
                </a:solidFill>
                <a:effectLst/>
                <a:latin typeface="Open Sans" panose="020B0606030504020204" pitchFamily="34" charset="0"/>
              </a:rPr>
              <a:t>，评估间隔为 </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，确保公平对比。</a:t>
            </a:r>
          </a:p>
          <a:p>
            <a:pPr algn="l">
              <a:buFont typeface="+mj-lt"/>
              <a:buAutoNum type="arabicPeriod"/>
            </a:pPr>
            <a:r>
              <a:rPr lang="zh-CN" altLang="en-US" b="1" i="0" dirty="0">
                <a:solidFill>
                  <a:srgbClr val="333333"/>
                </a:solidFill>
                <a:effectLst/>
                <a:latin typeface="Open Sans" panose="020B0606030504020204" pitchFamily="34" charset="0"/>
              </a:rPr>
              <a:t>训练策略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优化器</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Adam</a:t>
            </a:r>
            <a:r>
              <a:rPr lang="zh-CN" altLang="en-US" b="0" i="0" dirty="0">
                <a:solidFill>
                  <a:srgbClr val="333333"/>
                </a:solidFill>
                <a:effectLst/>
                <a:latin typeface="Open Sans" panose="020B0606030504020204" pitchFamily="34" charset="0"/>
              </a:rPr>
              <a:t>，结合 </a:t>
            </a:r>
            <a:r>
              <a:rPr lang="en-US" altLang="zh-CN" b="0" i="0" dirty="0">
                <a:solidFill>
                  <a:srgbClr val="333333"/>
                </a:solidFill>
                <a:effectLst/>
                <a:latin typeface="Open Sans" panose="020B0606030504020204" pitchFamily="34" charset="0"/>
              </a:rPr>
              <a:t>Early Stopping</a:t>
            </a:r>
            <a:r>
              <a:rPr lang="zh-CN" altLang="en-US" b="0" i="0" dirty="0">
                <a:solidFill>
                  <a:srgbClr val="333333"/>
                </a:solidFill>
                <a:effectLst/>
                <a:latin typeface="Open Sans" panose="020B0606030504020204" pitchFamily="34" charset="0"/>
              </a:rPr>
              <a:t>（最大 </a:t>
            </a:r>
            <a:r>
              <a:rPr lang="en-US" altLang="zh-CN" b="0" i="0" dirty="0">
                <a:solidFill>
                  <a:srgbClr val="333333"/>
                </a:solidFill>
                <a:effectLst/>
                <a:latin typeface="Open Sans" panose="020B0606030504020204" pitchFamily="34" charset="0"/>
              </a:rPr>
              <a:t>2000 </a:t>
            </a:r>
            <a:r>
              <a:rPr lang="zh-CN" altLang="en-US" b="0" i="0" dirty="0">
                <a:solidFill>
                  <a:srgbClr val="333333"/>
                </a:solidFill>
                <a:effectLst/>
                <a:latin typeface="Open Sans" panose="020B0606030504020204" pitchFamily="34" charset="0"/>
              </a:rPr>
              <a:t>轮，连续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轮无提升则终止）。</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对比学习参数</a:t>
            </a:r>
            <a:r>
              <a:rPr lang="zh-CN" altLang="en-US" b="0" i="0" dirty="0">
                <a:solidFill>
                  <a:srgbClr val="333333"/>
                </a:solidFill>
                <a:effectLst/>
                <a:latin typeface="Open Sans" panose="020B0606030504020204" pitchFamily="34" charset="0"/>
              </a:rPr>
              <a:t>：温度系数 </a:t>
            </a:r>
            <a:r>
              <a:rPr lang="en-US" altLang="zh-CN" b="0" i="0" dirty="0">
                <a:solidFill>
                  <a:srgbClr val="333333"/>
                </a:solidFill>
                <a:effectLst/>
                <a:latin typeface="Open Sans" panose="020B0606030504020204" pitchFamily="34" charset="0"/>
              </a:rPr>
              <a:t>τ </a:t>
            </a:r>
            <a:r>
              <a:rPr lang="zh-CN" altLang="en-US" b="0" i="0" dirty="0">
                <a:solidFill>
                  <a:srgbClr val="333333"/>
                </a:solidFill>
                <a:effectLst/>
                <a:latin typeface="Open Sans" panose="020B0606030504020204" pitchFamily="34" charset="0"/>
              </a:rPr>
              <a:t>设为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，控制对比损失的区分度。</a:t>
            </a:r>
          </a:p>
          <a:p>
            <a:pPr algn="l"/>
            <a:r>
              <a:rPr lang="zh-CN" altLang="en-US" b="1" i="0" dirty="0">
                <a:solidFill>
                  <a:srgbClr val="333333"/>
                </a:solidFill>
                <a:effectLst/>
                <a:latin typeface="Open Sans" panose="020B0606030504020204" pitchFamily="34" charset="0"/>
              </a:rPr>
              <a:t>四、评估指标（</a:t>
            </a:r>
            <a:r>
              <a:rPr lang="en-US" altLang="zh-CN" b="1" i="0" dirty="0">
                <a:solidFill>
                  <a:srgbClr val="333333"/>
                </a:solidFill>
                <a:effectLst/>
                <a:latin typeface="Open Sans" panose="020B0606030504020204" pitchFamily="34" charset="0"/>
              </a:rPr>
              <a:t>Evaluation Metrics</a:t>
            </a:r>
            <a:r>
              <a:rPr lang="zh-CN" altLang="en-US" b="1" i="0" dirty="0">
                <a:solidFill>
                  <a:srgbClr val="333333"/>
                </a:solidFill>
                <a:effectLst/>
                <a:latin typeface="Open Sans" panose="020B0606030504020204" pitchFamily="34" charset="0"/>
              </a:rPr>
              <a:t>）</a:t>
            </a:r>
          </a:p>
          <a:p>
            <a:pPr algn="l">
              <a:buFont typeface="+mj-lt"/>
              <a:buAutoNum type="arabicPeriod"/>
            </a:pPr>
            <a:r>
              <a:rPr lang="en-US" altLang="zh-CN" b="1" i="0" dirty="0" err="1">
                <a:solidFill>
                  <a:srgbClr val="333333"/>
                </a:solidFill>
                <a:effectLst/>
                <a:latin typeface="Open Sans" panose="020B0606030504020204" pitchFamily="34" charset="0"/>
              </a:rPr>
              <a:t>Recall@K</a:t>
            </a:r>
            <a:r>
              <a:rPr lang="zh-CN" altLang="en-US" b="0" i="0" dirty="0">
                <a:solidFill>
                  <a:srgbClr val="333333"/>
                </a:solidFill>
                <a:effectLst/>
                <a:latin typeface="Open Sans" panose="020B0606030504020204" pitchFamily="34" charset="0"/>
              </a:rPr>
              <a:t>：衡量推荐列表中相关物品的召回比例，反映模型检索能力。</a:t>
            </a:r>
          </a:p>
          <a:p>
            <a:pPr algn="l">
              <a:buFont typeface="+mj-lt"/>
              <a:buAutoNum type="arabicPeriod"/>
            </a:pPr>
            <a:r>
              <a:rPr lang="en-US" altLang="zh-CN" b="1" i="0" dirty="0">
                <a:solidFill>
                  <a:srgbClr val="333333"/>
                </a:solidFill>
                <a:effectLst/>
                <a:latin typeface="Open Sans" panose="020B0606030504020204" pitchFamily="34" charset="0"/>
              </a:rPr>
              <a:t>NDCG@K</a:t>
            </a:r>
            <a:r>
              <a:rPr lang="zh-CN" altLang="en-US" b="0" i="0" dirty="0">
                <a:solidFill>
                  <a:srgbClr val="333333"/>
                </a:solidFill>
                <a:effectLst/>
                <a:latin typeface="Open Sans" panose="020B0606030504020204" pitchFamily="34" charset="0"/>
              </a:rPr>
              <a:t>（归一化折损累积增益）：考虑推荐顺序的加权评估，侧重排序准确性。</a:t>
            </a:r>
          </a:p>
          <a:p>
            <a:pPr algn="l">
              <a:buFont typeface="+mj-lt"/>
              <a:buAutoNum type="arabicPeriod"/>
            </a:pPr>
            <a:r>
              <a:rPr lang="zh-CN" altLang="en-US" b="1" i="0" dirty="0">
                <a:solidFill>
                  <a:srgbClr val="333333"/>
                </a:solidFill>
                <a:effectLst/>
                <a:latin typeface="Open Sans" panose="020B0606030504020204" pitchFamily="34" charset="0"/>
              </a:rPr>
              <a:t>实验设置</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K </a:t>
            </a:r>
            <a:r>
              <a:rPr lang="zh-CN" altLang="en-US" b="0" i="0" dirty="0">
                <a:solidFill>
                  <a:srgbClr val="333333"/>
                </a:solidFill>
                <a:effectLst/>
                <a:latin typeface="Open Sans" panose="020B0606030504020204" pitchFamily="34" charset="0"/>
              </a:rPr>
              <a:t>取值 </a:t>
            </a:r>
            <a:r>
              <a:rPr lang="en-US" altLang="zh-CN" b="0" i="0" dirty="0">
                <a:solidFill>
                  <a:srgbClr val="333333"/>
                </a:solidFill>
                <a:effectLst/>
                <a:latin typeface="Open Sans" panose="020B0606030504020204" pitchFamily="34" charset="0"/>
              </a:rPr>
              <a:t>50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100</a:t>
            </a:r>
            <a:r>
              <a:rPr lang="zh-CN" altLang="en-US" b="0" i="0" dirty="0">
                <a:solidFill>
                  <a:srgbClr val="333333"/>
                </a:solidFill>
                <a:effectLst/>
                <a:latin typeface="Open Sans" panose="020B0606030504020204" pitchFamily="34" charset="0"/>
              </a:rPr>
              <a:t>，报告 </a:t>
            </a:r>
            <a:r>
              <a:rPr lang="en-US" altLang="zh-CN" b="0" i="0" dirty="0">
                <a:solidFill>
                  <a:srgbClr val="333333"/>
                </a:solidFill>
                <a:effectLst/>
                <a:latin typeface="Open Sans" panose="020B0606030504020204" pitchFamily="34" charset="0"/>
              </a:rPr>
              <a:t>10 </a:t>
            </a:r>
            <a:r>
              <a:rPr lang="zh-CN" altLang="en-US" b="0" i="0" dirty="0">
                <a:solidFill>
                  <a:srgbClr val="333333"/>
                </a:solidFill>
                <a:effectLst/>
                <a:latin typeface="Open Sans" panose="020B0606030504020204" pitchFamily="34" charset="0"/>
              </a:rPr>
              <a:t>次随机运行的均值和标准差，减少随机性影响。</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mj-lt"/>
              <a:buAutoNum type="arabicPeriod"/>
            </a:pPr>
            <a:r>
              <a:rPr lang="zh-CN" altLang="en-US" b="1" i="0" dirty="0">
                <a:solidFill>
                  <a:srgbClr val="333333"/>
                </a:solidFill>
                <a:effectLst/>
                <a:latin typeface="Open Sans" panose="020B0606030504020204" pitchFamily="34" charset="0"/>
              </a:rPr>
              <a:t>用户侧知识缺失问题</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传统推荐系统依赖物品侧知识图谱（</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）提升效果，但用户侧特征（如年龄、性别）存在</a:t>
            </a:r>
            <a:r>
              <a:rPr lang="zh-CN" altLang="en-US" b="1" i="0" dirty="0">
                <a:solidFill>
                  <a:srgbClr val="333333"/>
                </a:solidFill>
                <a:effectLst/>
                <a:latin typeface="Open Sans" panose="020B0606030504020204" pitchFamily="34" charset="0"/>
              </a:rPr>
              <a:t>粒度粗糙</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兴趣隐含</a:t>
            </a:r>
            <a:r>
              <a:rPr lang="zh-CN" altLang="en-US" b="0" i="0" dirty="0">
                <a:solidFill>
                  <a:srgbClr val="333333"/>
                </a:solidFill>
                <a:effectLst/>
                <a:latin typeface="Open Sans" panose="020B0606030504020204" pitchFamily="34" charset="0"/>
              </a:rPr>
              <a:t>的问题，导致数据稀疏性和冷启动难题。</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现有方法仅利用物品侧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构建协作知识图（</a:t>
            </a:r>
            <a:r>
              <a:rPr lang="en-US" altLang="zh-CN" b="0" i="0" dirty="0">
                <a:solidFill>
                  <a:srgbClr val="333333"/>
                </a:solidFill>
                <a:effectLst/>
                <a:latin typeface="Open Sans" panose="020B0606030504020204" pitchFamily="34" charset="0"/>
              </a:rPr>
              <a:t>CKG</a:t>
            </a:r>
            <a:r>
              <a:rPr lang="zh-CN" altLang="en-US" b="0" i="0" dirty="0">
                <a:solidFill>
                  <a:srgbClr val="333333"/>
                </a:solidFill>
                <a:effectLst/>
                <a:latin typeface="Open Sans" panose="020B0606030504020204" pitchFamily="34" charset="0"/>
              </a:rPr>
              <a:t>），忽略用户侧结构化知识的融合。</a:t>
            </a:r>
          </a:p>
          <a:p>
            <a:pPr algn="l">
              <a:buFont typeface="+mj-lt"/>
              <a:buAutoNum type="arabicPeriod"/>
            </a:pP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的潜力与挑战</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可通过用户历史行为推断兴趣知识（如根据交互物品生成 “哲学、历史小说” 等标签），但存在两大问题：</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噪声干扰</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可能生成无关或虚假信息（如 “幻觉” 问题）。</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跨域知识迁移</a:t>
            </a:r>
            <a:r>
              <a:rPr lang="zh-CN" altLang="en-US" b="0" i="0" dirty="0">
                <a:solidFill>
                  <a:srgbClr val="333333"/>
                </a:solidFill>
                <a:effectLst/>
                <a:latin typeface="Open Sans" panose="020B0606030504020204" pitchFamily="34" charset="0"/>
              </a:rPr>
              <a:t>：需将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生成的自然语言知识转化为图结构，并与推荐模型有效融合。</a:t>
            </a: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endParaRPr lang="en-US" altLang="zh-CN" b="0" i="0" dirty="0">
              <a:solidFill>
                <a:srgbClr val="333333"/>
              </a:solidFill>
              <a:effectLst/>
              <a:latin typeface="Open Sans" panose="020B0606030504020204" pitchFamily="34" charset="0"/>
            </a:endParaRPr>
          </a:p>
          <a:p>
            <a:pPr marL="1143000" lvl="2" indent="-228600" algn="l">
              <a:buFont typeface="+mj-lt"/>
              <a:buAutoNum type="arabicPeriod"/>
            </a:pPr>
            <a:endParaRPr lang="en-US" altLang="zh-CN" b="0" i="0" dirty="0">
              <a:solidFill>
                <a:srgbClr val="333333"/>
              </a:solidFill>
              <a:effectLst/>
              <a:latin typeface="Open Sans" panose="020B0606030504020204" pitchFamily="34" charset="0"/>
            </a:endParaRPr>
          </a:p>
          <a:p>
            <a:r>
              <a:rPr lang="zh-CN" altLang="en-US" b="0" i="0" dirty="0">
                <a:solidFill>
                  <a:srgbClr val="585A73"/>
                </a:solidFill>
                <a:effectLst/>
                <a:latin typeface="PingFang SC"/>
              </a:rPr>
              <a:t>本文提出了一种利用大型语言模型（</a:t>
            </a:r>
            <a:r>
              <a:rPr lang="en-US" altLang="zh-CN" b="0" i="0" dirty="0">
                <a:solidFill>
                  <a:srgbClr val="585A73"/>
                </a:solidFill>
                <a:effectLst/>
                <a:latin typeface="PingFang SC"/>
              </a:rPr>
              <a:t>LLMs</a:t>
            </a:r>
            <a:r>
              <a:rPr lang="zh-CN" altLang="en-US" b="0" i="0" dirty="0">
                <a:solidFill>
                  <a:srgbClr val="585A73"/>
                </a:solidFill>
                <a:effectLst/>
                <a:latin typeface="PingFang SC"/>
              </a:rPr>
              <a:t>）构建用户侧知识图谱（</a:t>
            </a:r>
            <a:r>
              <a:rPr lang="en-US" altLang="zh-CN" b="0" i="0" dirty="0">
                <a:solidFill>
                  <a:srgbClr val="585A73"/>
                </a:solidFill>
                <a:effectLst/>
                <a:latin typeface="PingFang SC"/>
              </a:rPr>
              <a:t>CIKG</a:t>
            </a:r>
            <a:r>
              <a:rPr lang="zh-CN" altLang="en-US" b="0" i="0" dirty="0">
                <a:solidFill>
                  <a:srgbClr val="585A73"/>
                </a:solidFill>
                <a:effectLst/>
                <a:latin typeface="PingFang SC"/>
              </a:rPr>
              <a:t>）的方法，以解决推荐系统中缺少用户侧结构性知识的问题。该方法通过分析用户的历史行为，运用</a:t>
            </a:r>
            <a:r>
              <a:rPr lang="en-US" altLang="zh-CN" b="0" i="0" dirty="0">
                <a:solidFill>
                  <a:srgbClr val="585A73"/>
                </a:solidFill>
                <a:effectLst/>
                <a:latin typeface="PingFang SC"/>
              </a:rPr>
              <a:t>LLMs</a:t>
            </a:r>
            <a:r>
              <a:rPr lang="zh-CN" altLang="en-US" b="0" i="0" dirty="0">
                <a:solidFill>
                  <a:srgbClr val="585A73"/>
                </a:solidFill>
                <a:effectLst/>
                <a:latin typeface="PingFang SC"/>
              </a:rPr>
              <a:t>生成和结构化用户的兴趣信息，并将其整合进一个协同兴趣知识图谱中，从而丰富了推荐系统的辅助信息来源。为了有效利用</a:t>
            </a:r>
            <a:r>
              <a:rPr lang="en-US" altLang="zh-CN" b="0" i="0" dirty="0">
                <a:solidFill>
                  <a:srgbClr val="585A73"/>
                </a:solidFill>
                <a:effectLst/>
                <a:latin typeface="PingFang SC"/>
              </a:rPr>
              <a:t>LLMs</a:t>
            </a:r>
            <a:r>
              <a:rPr lang="zh-CN" altLang="en-US" b="0" i="0" dirty="0">
                <a:solidFill>
                  <a:srgbClr val="585A73"/>
                </a:solidFill>
                <a:effectLst/>
                <a:latin typeface="PingFang SC"/>
              </a:rPr>
              <a:t>生成的内容并减少噪声干扰，文中还设计了一个包括用户兴趣重建模块和跨域对比学习模块的推荐框架。</a:t>
            </a:r>
            <a:endParaRPr lang="en-US" altLang="zh-CN" b="0" i="0" dirty="0">
              <a:solidFill>
                <a:srgbClr val="585A73"/>
              </a:solidFill>
              <a:effectLst/>
              <a:latin typeface="PingFang SC"/>
            </a:endParaRPr>
          </a:p>
          <a:p>
            <a:endParaRPr lang="en-US" altLang="zh-CN" b="0" i="0" dirty="0">
              <a:solidFill>
                <a:srgbClr val="585A73"/>
              </a:solidFill>
              <a:effectLst/>
              <a:latin typeface="PingFang SC"/>
            </a:endParaRPr>
          </a:p>
          <a:p>
            <a:r>
              <a:rPr lang="zh-CN" altLang="en-US" b="0" i="0" dirty="0">
                <a:solidFill>
                  <a:srgbClr val="333333"/>
                </a:solidFill>
                <a:effectLst/>
                <a:latin typeface="Open Sans" panose="020B0606030504020204" pitchFamily="34" charset="0"/>
              </a:rPr>
              <a:t>图</a:t>
            </a:r>
            <a:r>
              <a:rPr lang="en-US" altLang="zh-CN" b="0" i="0" dirty="0">
                <a:solidFill>
                  <a:srgbClr val="333333"/>
                </a:solidFill>
                <a:effectLst/>
                <a:latin typeface="Open Sans" panose="020B0606030504020204" pitchFamily="34" charset="0"/>
              </a:rPr>
              <a:t>1</a:t>
            </a:r>
            <a:r>
              <a:rPr lang="zh-CN" altLang="en-US" b="0" i="0" dirty="0">
                <a:solidFill>
                  <a:srgbClr val="333333"/>
                </a:solidFill>
                <a:effectLst/>
                <a:latin typeface="Open Sans" panose="020B0606030504020204" pitchFamily="34" charset="0"/>
              </a:rPr>
              <a:t>：从传统方法到协同兴趣知识图谱进展的示意。</a:t>
            </a:r>
            <a:endParaRPr lang="en-US" altLang="zh-CN" b="0" i="0" dirty="0">
              <a:solidFill>
                <a:srgbClr val="585A73"/>
              </a:solidFill>
              <a:effectLst/>
              <a:latin typeface="PingFang SC"/>
            </a:endParaRPr>
          </a:p>
          <a:p>
            <a:endParaRPr lang="en-US" altLang="zh-CN" b="0" i="0" dirty="0">
              <a:solidFill>
                <a:srgbClr val="333333"/>
              </a:solidFill>
              <a:effectLst/>
              <a:latin typeface="Open Sans" panose="020B0606030504020204" pitchFamily="34" charset="0"/>
            </a:endParaRPr>
          </a:p>
          <a:p>
            <a:r>
              <a:rPr lang="en-US" altLang="zh-CN" b="1" dirty="0"/>
              <a:t>(a) </a:t>
            </a:r>
            <a:r>
              <a:rPr lang="zh-CN" altLang="en-US" b="1" dirty="0"/>
              <a:t>协作图（</a:t>
            </a:r>
            <a:r>
              <a:rPr lang="en-US" altLang="zh-CN" b="1" dirty="0"/>
              <a:t>Collaborative Graph</a:t>
            </a:r>
            <a:r>
              <a:rPr lang="zh-CN" altLang="en-US" b="1" dirty="0"/>
              <a:t>）</a:t>
            </a:r>
          </a:p>
          <a:p>
            <a:pPr>
              <a:buFont typeface="Arial" panose="020B0604020202020204" pitchFamily="34" charset="0"/>
              <a:buChar char="•"/>
            </a:pPr>
            <a:r>
              <a:rPr lang="zh-CN" altLang="en-US" b="1" dirty="0"/>
              <a:t>描述</a:t>
            </a:r>
            <a:r>
              <a:rPr lang="zh-CN" altLang="en-US" dirty="0"/>
              <a:t>：该图展示了早期推荐系统使用的传统协作图。</a:t>
            </a:r>
          </a:p>
          <a:p>
            <a:pPr>
              <a:buFont typeface="Arial" panose="020B0604020202020204" pitchFamily="34" charset="0"/>
              <a:buChar char="•"/>
            </a:pPr>
            <a:r>
              <a:rPr lang="zh-CN" altLang="en-US" b="1" dirty="0"/>
              <a:t>组成部分</a:t>
            </a:r>
            <a:r>
              <a:rPr lang="zh-CN" altLang="en-US" dirty="0"/>
              <a:t>：</a:t>
            </a:r>
          </a:p>
          <a:p>
            <a:pPr marL="742950" lvl="1" indent="-285750">
              <a:buFont typeface="Arial" panose="020B0604020202020204" pitchFamily="34" charset="0"/>
              <a:buChar char="•"/>
            </a:pPr>
            <a:r>
              <a:rPr lang="zh-CN" altLang="en-US" b="1" dirty="0"/>
              <a:t>用户</a:t>
            </a:r>
            <a:r>
              <a:rPr lang="zh-CN" altLang="en-US" dirty="0"/>
              <a:t>：用圆圈（</a:t>
            </a:r>
            <a:r>
              <a:rPr lang="en-US" altLang="zh-CN" dirty="0"/>
              <a:t>u1, u2, u3 </a:t>
            </a:r>
            <a:r>
              <a:rPr lang="zh-CN" altLang="en-US" dirty="0"/>
              <a:t>等）表示，每个圆圈代表一个不同的用户。</a:t>
            </a:r>
          </a:p>
          <a:p>
            <a:pPr marL="742950" lvl="1" indent="-285750">
              <a:buFont typeface="Arial" panose="020B0604020202020204" pitchFamily="34" charset="0"/>
              <a:buChar char="•"/>
            </a:pPr>
            <a:r>
              <a:rPr lang="zh-CN" altLang="en-US" b="1" dirty="0"/>
              <a:t>物品</a:t>
            </a:r>
            <a:r>
              <a:rPr lang="zh-CN" altLang="en-US" dirty="0"/>
              <a:t>：用圆圈（</a:t>
            </a:r>
            <a:r>
              <a:rPr lang="en-US" altLang="zh-CN" dirty="0"/>
              <a:t>i1, i2, i3 </a:t>
            </a:r>
            <a:r>
              <a:rPr lang="zh-CN" altLang="en-US" dirty="0"/>
              <a:t>等）表示，每个圆圈代表一个物品，用户与物品之间有交互。</a:t>
            </a:r>
          </a:p>
          <a:p>
            <a:pPr marL="742950" lvl="1" indent="-285750">
              <a:buFont typeface="Arial" panose="020B0604020202020204" pitchFamily="34" charset="0"/>
              <a:buChar char="•"/>
            </a:pPr>
            <a:r>
              <a:rPr lang="zh-CN" altLang="en-US" b="1" dirty="0"/>
              <a:t>连接</a:t>
            </a:r>
            <a:r>
              <a:rPr lang="zh-CN" altLang="en-US" dirty="0"/>
              <a:t>：用户和物品通过交互关系连接（例如，</a:t>
            </a:r>
            <a:r>
              <a:rPr lang="en-US" altLang="zh-CN" dirty="0"/>
              <a:t>u1 </a:t>
            </a:r>
            <a:r>
              <a:rPr lang="zh-CN" altLang="en-US" dirty="0"/>
              <a:t>与 </a:t>
            </a:r>
            <a:r>
              <a:rPr lang="en-US" altLang="zh-CN" dirty="0"/>
              <a:t>i1 </a:t>
            </a:r>
            <a:r>
              <a:rPr lang="zh-CN" altLang="en-US" dirty="0"/>
              <a:t>发生了交互）。</a:t>
            </a:r>
          </a:p>
          <a:p>
            <a:pPr>
              <a:buFont typeface="Arial" panose="020B0604020202020204" pitchFamily="34" charset="0"/>
              <a:buChar char="•"/>
            </a:pPr>
            <a:r>
              <a:rPr lang="zh-CN" altLang="en-US" b="1" dirty="0"/>
              <a:t>解释</a:t>
            </a:r>
            <a:r>
              <a:rPr lang="zh-CN" altLang="en-US" dirty="0"/>
              <a:t>：这是最简单的协作过滤方法，推荐基于用户与物品的交互数据，未包含任何关于用户或物品的外部知识。</a:t>
            </a:r>
          </a:p>
          <a:p>
            <a:r>
              <a:rPr lang="en-US" altLang="zh-CN" b="1" dirty="0"/>
              <a:t>(b) </a:t>
            </a:r>
            <a:r>
              <a:rPr lang="zh-CN" altLang="en-US" b="1" dirty="0"/>
              <a:t>协作知识图（</a:t>
            </a:r>
            <a:r>
              <a:rPr lang="en-US" altLang="zh-CN" b="1" dirty="0"/>
              <a:t>Collaborative Knowledge Graph, CKG</a:t>
            </a:r>
            <a:r>
              <a:rPr lang="zh-CN" altLang="en-US" b="1" dirty="0"/>
              <a:t>）</a:t>
            </a:r>
          </a:p>
          <a:p>
            <a:pPr>
              <a:buFont typeface="Arial" panose="020B0604020202020204" pitchFamily="34" charset="0"/>
              <a:buChar char="•"/>
            </a:pPr>
            <a:r>
              <a:rPr lang="zh-CN" altLang="en-US" b="1" dirty="0"/>
              <a:t>描述</a:t>
            </a:r>
            <a:r>
              <a:rPr lang="zh-CN" altLang="en-US" dirty="0"/>
              <a:t>：该图展示了推荐系统中引入协作知识图的进步，其中结合了物品侧的知识（如物品类别、属性等）。</a:t>
            </a:r>
          </a:p>
          <a:p>
            <a:pPr>
              <a:buFont typeface="Arial" panose="020B0604020202020204" pitchFamily="34" charset="0"/>
              <a:buChar char="•"/>
            </a:pPr>
            <a:r>
              <a:rPr lang="zh-CN" altLang="en-US" b="1" dirty="0"/>
              <a:t>组成部分</a:t>
            </a:r>
            <a:r>
              <a:rPr lang="zh-CN" altLang="en-US" dirty="0"/>
              <a:t>：</a:t>
            </a:r>
          </a:p>
          <a:p>
            <a:pPr marL="742950" lvl="1" indent="-285750">
              <a:buFont typeface="Arial" panose="020B0604020202020204" pitchFamily="34" charset="0"/>
              <a:buChar char="•"/>
            </a:pPr>
            <a:r>
              <a:rPr lang="zh-CN" altLang="en-US" b="1" dirty="0"/>
              <a:t>用户</a:t>
            </a:r>
            <a:r>
              <a:rPr lang="zh-CN" altLang="en-US" dirty="0"/>
              <a:t>：用户仍然用圆圈表示。</a:t>
            </a:r>
          </a:p>
          <a:p>
            <a:pPr marL="742950" lvl="1" indent="-285750">
              <a:buFont typeface="Arial" panose="020B0604020202020204" pitchFamily="34" charset="0"/>
              <a:buChar char="•"/>
            </a:pPr>
            <a:r>
              <a:rPr lang="zh-CN" altLang="en-US" b="1" dirty="0"/>
              <a:t>物品</a:t>
            </a:r>
            <a:r>
              <a:rPr lang="zh-CN" altLang="en-US" dirty="0"/>
              <a:t>：物品现在与表示物品属性的实体（如 </a:t>
            </a:r>
            <a:r>
              <a:rPr lang="en-US" altLang="zh-CN" dirty="0"/>
              <a:t>e1, e2, e3</a:t>
            </a:r>
            <a:r>
              <a:rPr lang="zh-CN" altLang="en-US" dirty="0"/>
              <a:t>）连接。</a:t>
            </a:r>
          </a:p>
          <a:p>
            <a:pPr marL="742950" lvl="1" indent="-285750">
              <a:buFont typeface="Arial" panose="020B0604020202020204" pitchFamily="34" charset="0"/>
              <a:buChar char="•"/>
            </a:pPr>
            <a:r>
              <a:rPr lang="zh-CN" altLang="en-US" b="1" dirty="0"/>
              <a:t>实体</a:t>
            </a:r>
            <a:r>
              <a:rPr lang="zh-CN" altLang="en-US" dirty="0"/>
              <a:t>：实体表示与物品相关的属性或类别（如电影的类型、书籍的作者等）。</a:t>
            </a:r>
          </a:p>
          <a:p>
            <a:pPr marL="742950" lvl="1" indent="-285750">
              <a:buFont typeface="Arial" panose="020B0604020202020204" pitchFamily="34" charset="0"/>
              <a:buChar char="•"/>
            </a:pPr>
            <a:r>
              <a:rPr lang="zh-CN" altLang="en-US" b="1" dirty="0"/>
              <a:t>连接</a:t>
            </a:r>
            <a:r>
              <a:rPr lang="zh-CN" altLang="en-US" dirty="0"/>
              <a:t>：用户与物品之间仍然有交互连接，但物品现在也与其相关的实体连接。</a:t>
            </a:r>
          </a:p>
          <a:p>
            <a:pPr>
              <a:buFont typeface="Arial" panose="020B0604020202020204" pitchFamily="34" charset="0"/>
              <a:buChar char="•"/>
            </a:pPr>
            <a:r>
              <a:rPr lang="zh-CN" altLang="en-US" b="1" dirty="0"/>
              <a:t>解释</a:t>
            </a:r>
            <a:r>
              <a:rPr lang="zh-CN" altLang="en-US" dirty="0"/>
              <a:t>：协作知识图通过增加物品侧的知识，改进了传统的协作图，使推荐系统不仅基于用户与物品的交互，还利用物品的附加信息。然而，这种方法仍然没有引入用户侧的结构化知识。</a:t>
            </a:r>
          </a:p>
          <a:p>
            <a:r>
              <a:rPr lang="en-US" altLang="zh-CN" b="1" dirty="0"/>
              <a:t>(c) </a:t>
            </a:r>
            <a:r>
              <a:rPr lang="zh-CN" altLang="en-US" b="1" dirty="0"/>
              <a:t>协作兴趣知识图（</a:t>
            </a:r>
            <a:r>
              <a:rPr lang="en-US" altLang="zh-CN" b="1" dirty="0"/>
              <a:t>Collaborative Interest Knowledge Graph, CIKG</a:t>
            </a:r>
            <a:r>
              <a:rPr lang="zh-CN" altLang="en-US" b="1" dirty="0"/>
              <a:t>）（我们的方法）</a:t>
            </a:r>
          </a:p>
          <a:p>
            <a:pPr>
              <a:buFont typeface="Arial" panose="020B0604020202020204" pitchFamily="34" charset="0"/>
              <a:buChar char="•"/>
            </a:pPr>
            <a:r>
              <a:rPr lang="zh-CN" altLang="en-US" b="1" dirty="0"/>
              <a:t>描述</a:t>
            </a:r>
            <a:r>
              <a:rPr lang="zh-CN" altLang="en-US" dirty="0"/>
              <a:t>：这是本文提出的方法，将用户侧知识整合到协作知识图中，形成了协作兴趣知识图（</a:t>
            </a:r>
            <a:r>
              <a:rPr lang="en-US" altLang="zh-CN" dirty="0"/>
              <a:t>CIKG</a:t>
            </a:r>
            <a:r>
              <a:rPr lang="zh-CN" altLang="en-US" dirty="0"/>
              <a:t>）。</a:t>
            </a:r>
          </a:p>
          <a:p>
            <a:pPr>
              <a:buFont typeface="Arial" panose="020B0604020202020204" pitchFamily="34" charset="0"/>
              <a:buChar char="•"/>
            </a:pPr>
            <a:r>
              <a:rPr lang="zh-CN" altLang="en-US" b="1" dirty="0"/>
              <a:t>组成部分</a:t>
            </a:r>
            <a:r>
              <a:rPr lang="zh-CN" altLang="en-US" dirty="0"/>
              <a:t>：</a:t>
            </a:r>
          </a:p>
          <a:p>
            <a:pPr marL="742950" lvl="1" indent="-285750">
              <a:buFont typeface="Arial" panose="020B0604020202020204" pitchFamily="34" charset="0"/>
              <a:buChar char="•"/>
            </a:pPr>
            <a:r>
              <a:rPr lang="zh-CN" altLang="en-US" b="1" dirty="0"/>
              <a:t>用户</a:t>
            </a:r>
            <a:r>
              <a:rPr lang="zh-CN" altLang="en-US" dirty="0"/>
              <a:t>：用户用圆圈表示，目标用户（</a:t>
            </a:r>
            <a:r>
              <a:rPr lang="en-US" altLang="zh-CN" dirty="0"/>
              <a:t>u1</a:t>
            </a:r>
            <a:r>
              <a:rPr lang="zh-CN" altLang="en-US" dirty="0"/>
              <a:t>）被突出显示为红色。</a:t>
            </a:r>
          </a:p>
          <a:p>
            <a:pPr marL="742950" lvl="1" indent="-285750">
              <a:buFont typeface="Arial" panose="020B0604020202020204" pitchFamily="34" charset="0"/>
              <a:buChar char="•"/>
            </a:pPr>
            <a:r>
              <a:rPr lang="zh-CN" altLang="en-US" b="1" dirty="0"/>
              <a:t>物品</a:t>
            </a:r>
            <a:r>
              <a:rPr lang="zh-CN" altLang="en-US" dirty="0"/>
              <a:t>：物品依然与用户和实体连接。</a:t>
            </a:r>
          </a:p>
          <a:p>
            <a:pPr marL="742950" lvl="1" indent="-285750">
              <a:buFont typeface="Arial" panose="020B0604020202020204" pitchFamily="34" charset="0"/>
              <a:buChar char="•"/>
            </a:pPr>
            <a:r>
              <a:rPr lang="zh-CN" altLang="en-US" b="1" dirty="0"/>
              <a:t>兴趣</a:t>
            </a:r>
            <a:r>
              <a:rPr lang="zh-CN" altLang="en-US" dirty="0"/>
              <a:t>：图中引入了新的节点表示 </a:t>
            </a:r>
            <a:r>
              <a:rPr lang="zh-CN" altLang="en-US" b="1" dirty="0"/>
              <a:t>兴趣</a:t>
            </a:r>
            <a:r>
              <a:rPr lang="zh-CN" altLang="en-US" dirty="0"/>
              <a:t>（如 </a:t>
            </a:r>
            <a:r>
              <a:rPr lang="en-US" altLang="zh-CN" dirty="0"/>
              <a:t>j1, j2, j3</a:t>
            </a:r>
            <a:r>
              <a:rPr lang="zh-CN" altLang="en-US" dirty="0"/>
              <a:t>），这些节点用不同颜色的圆圈表示，代表从用户行为中推断出的兴趣（例如“哲学书籍”或“历史小说”）。</a:t>
            </a:r>
          </a:p>
          <a:p>
            <a:pPr marL="742950" lvl="1" indent="-285750">
              <a:buFont typeface="Arial" panose="020B0604020202020204" pitchFamily="34" charset="0"/>
              <a:buChar char="•"/>
            </a:pPr>
            <a:r>
              <a:rPr lang="zh-CN" altLang="en-US" b="1" dirty="0"/>
              <a:t>连接</a:t>
            </a:r>
            <a:r>
              <a:rPr lang="zh-CN" altLang="en-US" dirty="0"/>
              <a:t>：</a:t>
            </a:r>
            <a:r>
              <a:rPr lang="en-US" altLang="zh-CN" dirty="0"/>
              <a:t>u1 </a:t>
            </a:r>
            <a:r>
              <a:rPr lang="zh-CN" altLang="en-US" dirty="0"/>
              <a:t>现在与这些推断出的兴趣连接，并且用户之间（如 </a:t>
            </a:r>
            <a:r>
              <a:rPr lang="en-US" altLang="zh-CN" dirty="0"/>
              <a:t>u1 </a:t>
            </a:r>
            <a:r>
              <a:rPr lang="zh-CN" altLang="en-US" dirty="0"/>
              <a:t>和 </a:t>
            </a:r>
            <a:r>
              <a:rPr lang="en-US" altLang="zh-CN" dirty="0"/>
              <a:t>u2</a:t>
            </a:r>
            <a:r>
              <a:rPr lang="zh-CN" altLang="en-US" dirty="0"/>
              <a:t>）也基于共同兴趣建立了新的连接。</a:t>
            </a:r>
          </a:p>
          <a:p>
            <a:pPr>
              <a:buFont typeface="Arial" panose="020B0604020202020204" pitchFamily="34" charset="0"/>
              <a:buChar char="•"/>
            </a:pPr>
            <a:r>
              <a:rPr lang="zh-CN" altLang="en-US" b="1" dirty="0"/>
              <a:t>解释</a:t>
            </a:r>
            <a:r>
              <a:rPr lang="zh-CN" altLang="en-US" dirty="0"/>
              <a:t>：这是一个更先进的模型，通过引入用户侧的知识，特别是推断出来的用户兴趣，来完善推荐系统。该方法结合了用户行为和物品侧信息，能够提供更精确和个性化的推荐。</a:t>
            </a:r>
            <a:r>
              <a:rPr lang="zh-CN" altLang="en-US" b="1" dirty="0"/>
              <a:t>图中的绿色圆圈表示通过用户侧的高阶知识发现的重要用户和物品，而这些信息在传统方法中往往被忽视。</a:t>
            </a:r>
          </a:p>
          <a:p>
            <a:r>
              <a:rPr lang="zh-CN" altLang="en-US" dirty="0"/>
              <a:t>总结：</a:t>
            </a:r>
          </a:p>
          <a:p>
            <a:pPr>
              <a:buFont typeface="Arial" panose="020B0604020202020204" pitchFamily="34" charset="0"/>
              <a:buChar char="•"/>
            </a:pPr>
            <a:r>
              <a:rPr lang="en-US" altLang="zh-CN" b="1" dirty="0"/>
              <a:t>(a)</a:t>
            </a:r>
            <a:r>
              <a:rPr lang="zh-CN" altLang="en-US" dirty="0"/>
              <a:t> 是最基础的协作过滤方法，没有外部知识的加入。</a:t>
            </a:r>
          </a:p>
          <a:p>
            <a:pPr>
              <a:buFont typeface="Arial" panose="020B0604020202020204" pitchFamily="34" charset="0"/>
              <a:buChar char="•"/>
            </a:pPr>
            <a:r>
              <a:rPr lang="en-US" altLang="zh-CN" b="1" dirty="0"/>
              <a:t>(b)</a:t>
            </a:r>
            <a:r>
              <a:rPr lang="zh-CN" altLang="en-US" dirty="0"/>
              <a:t> 在此基础上加入了物品侧的知识，增强了推荐效果。</a:t>
            </a:r>
          </a:p>
          <a:p>
            <a:pPr>
              <a:buFont typeface="Arial" panose="020B0604020202020204" pitchFamily="34" charset="0"/>
              <a:buChar char="•"/>
            </a:pPr>
            <a:r>
              <a:rPr lang="en-US" altLang="zh-CN" b="1" dirty="0"/>
              <a:t>(c)</a:t>
            </a:r>
            <a:r>
              <a:rPr lang="zh-CN" altLang="en-US" dirty="0"/>
              <a:t> 进一步改进，通过整合推断出的用户侧兴趣，形成了协作兴趣知识图，使得推荐系统更加全面和个性化。</a:t>
            </a:r>
          </a:p>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a:t>
            </a:r>
            <a:r>
              <a:rPr lang="en-US" altLang="zh-CN" dirty="0"/>
              <a:t>2</a:t>
            </a:r>
            <a:r>
              <a:rPr lang="zh-CN" altLang="en-US" dirty="0"/>
              <a:t>：本方法整体架构。左半部分展示基于大语言模型的用户端知识构建，右半部分呈现基于</a:t>
            </a:r>
            <a:r>
              <a:rPr lang="en-US" altLang="zh-CN" dirty="0"/>
              <a:t>CIKG</a:t>
            </a:r>
            <a:r>
              <a:rPr lang="zh-CN" altLang="en-US" dirty="0"/>
              <a:t>的推荐系统。</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LLM-based CIKG </a:t>
            </a:r>
            <a:r>
              <a:rPr lang="zh-CN" altLang="en-US" b="1" i="0" dirty="0">
                <a:solidFill>
                  <a:srgbClr val="333333"/>
                </a:solidFill>
                <a:effectLst/>
                <a:latin typeface="Open Sans" panose="020B0606030504020204" pitchFamily="34" charset="0"/>
              </a:rPr>
              <a:t>构建部分（基于大语言模型的用户侧知识图谱（</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）构建</a:t>
            </a:r>
            <a:r>
              <a:rPr lang="en-US" altLang="zh-CN" b="1" i="0" dirty="0">
                <a:solidFill>
                  <a:srgbClr val="333333"/>
                </a:solidFill>
                <a:effectLst/>
                <a:latin typeface="Open Sans" panose="020B0606030504020204" pitchFamily="34" charset="0"/>
              </a:rPr>
              <a:t>)</a:t>
            </a:r>
          </a:p>
          <a:p>
            <a:pPr algn="l"/>
            <a:endParaRPr lang="en-US" altLang="zh-CN"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一、核心目标与流程概述</a:t>
            </a:r>
          </a:p>
          <a:p>
            <a:pPr algn="l"/>
            <a:r>
              <a:rPr lang="zh-CN" altLang="en-US" b="0" i="0" dirty="0">
                <a:solidFill>
                  <a:srgbClr val="333333"/>
                </a:solidFill>
                <a:effectLst/>
                <a:latin typeface="Open Sans" panose="020B0606030504020204" pitchFamily="34" charset="0"/>
              </a:rPr>
              <a:t>该部分旨在通过大语言模型（</a:t>
            </a:r>
            <a:r>
              <a:rPr lang="en-US" altLang="zh-CN" b="0" i="0" dirty="0">
                <a:solidFill>
                  <a:srgbClr val="333333"/>
                </a:solidFill>
                <a:effectLst/>
                <a:latin typeface="Open Sans" panose="020B0606030504020204" pitchFamily="34" charset="0"/>
              </a:rPr>
              <a:t>LLM</a:t>
            </a:r>
            <a:r>
              <a:rPr lang="zh-CN" altLang="en-US" b="0" i="0" dirty="0">
                <a:solidFill>
                  <a:srgbClr val="333333"/>
                </a:solidFill>
                <a:effectLst/>
                <a:latin typeface="Open Sans" panose="020B0606030504020204" pitchFamily="34" charset="0"/>
              </a:rPr>
              <a:t>）生成用户侧兴趣知识，并将其结构化后与物品侧知识、用户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物品交互数据融合，构建</a:t>
            </a:r>
            <a:r>
              <a:rPr lang="zh-CN" altLang="en-US" b="1" i="0" dirty="0">
                <a:solidFill>
                  <a:srgbClr val="333333"/>
                </a:solidFill>
                <a:effectLst/>
                <a:latin typeface="Open Sans" panose="020B0606030504020204" pitchFamily="34" charset="0"/>
              </a:rPr>
              <a:t>协作兴趣知识图（</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，为推荐系统提供更全面的用户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物品关联信息。具体包含两大核心步骤：</a:t>
            </a: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驱动的用户兴趣推理</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用户兴趣知识结构化</a:t>
            </a:r>
            <a:r>
              <a:rPr lang="zh-CN" altLang="en-US" b="0" i="0" dirty="0">
                <a:solidFill>
                  <a:srgbClr val="333333"/>
                </a:solidFill>
                <a:effectLst/>
                <a:latin typeface="Open Sans" panose="020B0606030504020204" pitchFamily="34" charset="0"/>
              </a:rPr>
              <a:t>。</a:t>
            </a:r>
            <a:endParaRPr lang="en-US" altLang="zh-CN"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a:t>
            </a:r>
            <a:r>
              <a:rPr lang="en-US" altLang="zh-CN" b="1" i="0" dirty="0">
                <a:solidFill>
                  <a:srgbClr val="333333"/>
                </a:solidFill>
                <a:effectLst/>
                <a:latin typeface="Open Sans" panose="020B0606030504020204" pitchFamily="34" charset="0"/>
              </a:rPr>
              <a:t>LLM-based </a:t>
            </a:r>
            <a:r>
              <a:rPr lang="zh-CN" altLang="en-US" b="1" i="0" dirty="0">
                <a:solidFill>
                  <a:srgbClr val="333333"/>
                </a:solidFill>
                <a:effectLst/>
                <a:latin typeface="Open Sans" panose="020B0606030504020204" pitchFamily="34" charset="0"/>
              </a:rPr>
              <a:t>用户兴趣推理</a:t>
            </a:r>
          </a:p>
          <a:p>
            <a:pPr algn="l">
              <a:buFont typeface="+mj-lt"/>
              <a:buAutoNum type="arabicPeriod"/>
            </a:pPr>
            <a:r>
              <a:rPr lang="zh-CN" altLang="en-US" b="1" i="0" dirty="0">
                <a:solidFill>
                  <a:srgbClr val="333333"/>
                </a:solidFill>
                <a:effectLst/>
                <a:latin typeface="Open Sans" panose="020B0606030504020204" pitchFamily="34" charset="0"/>
              </a:rPr>
              <a:t>用户兴趣建模的重要性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传统推荐系统隐式表示用户兴趣（如密集向量），但兴趣的抽象性和复杂性导致模型难以充分利用其信息。</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具备理解用户行为的能力，可显式推断用户兴趣，弥补传统方法的不足。</a:t>
            </a:r>
          </a:p>
          <a:p>
            <a:pPr algn="l">
              <a:buFont typeface="+mj-lt"/>
              <a:buAutoNum type="arabicPeriod"/>
            </a:pPr>
            <a:r>
              <a:rPr lang="zh-CN" altLang="en-US" b="1" i="0" dirty="0">
                <a:solidFill>
                  <a:srgbClr val="333333"/>
                </a:solidFill>
                <a:effectLst/>
                <a:latin typeface="Open Sans" panose="020B0606030504020204" pitchFamily="34" charset="0"/>
              </a:rPr>
              <a:t>具体方法</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提示词设计</a:t>
            </a:r>
            <a:r>
              <a:rPr lang="zh-CN" altLang="en-US" b="0" i="0" dirty="0">
                <a:solidFill>
                  <a:srgbClr val="333333"/>
                </a:solidFill>
                <a:effectLst/>
                <a:latin typeface="Open Sans" panose="020B0606030504020204" pitchFamily="34" charset="0"/>
              </a:rPr>
              <a:t>：基于数据集的用户行为（如交互物品列表）设计提示词，引导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生成用户兴趣的自然语言描述。例如，输入用户喜欢的书籍列表，</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输出 “哲学、历史小说、心理学” 等兴趣标签。</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形式化定义</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 =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{A}_1,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{A}_2, \</a:t>
            </a:r>
            <a:r>
              <a:rPr lang="en-US" altLang="zh-CN" b="0" i="0" dirty="0" err="1">
                <a:solidFill>
                  <a:srgbClr val="333333"/>
                </a:solidFill>
                <a:effectLst/>
                <a:latin typeface="Open Sans" panose="020B0606030504020204" pitchFamily="34" charset="0"/>
              </a:rPr>
              <a:t>ldots</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\quad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{A}_u = \text{LLM}(\</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{P}_u,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{E}_u^+),</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{P}_u</a:t>
            </a:r>
            <a:r>
              <a:rPr lang="zh-CN" altLang="en-US" b="0" i="0" dirty="0">
                <a:solidFill>
                  <a:srgbClr val="333333"/>
                </a:solidFill>
                <a:effectLst/>
                <a:latin typeface="Open Sans" panose="020B0606030504020204" pitchFamily="34" charset="0"/>
              </a:rPr>
              <a:t>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的文本提示词；</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{E}_u^+</a:t>
            </a:r>
            <a:r>
              <a:rPr lang="zh-CN" altLang="en-US" b="0" i="0" dirty="0">
                <a:solidFill>
                  <a:srgbClr val="333333"/>
                </a:solidFill>
                <a:effectLst/>
                <a:latin typeface="Open Sans" panose="020B0606030504020204" pitchFamily="34" charset="0"/>
              </a:rPr>
              <a:t>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的历史交互物品集合；</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{A}_u</a:t>
            </a:r>
            <a:r>
              <a:rPr lang="zh-CN" altLang="en-US" b="0" i="0" dirty="0">
                <a:solidFill>
                  <a:srgbClr val="333333"/>
                </a:solidFill>
                <a:effectLst/>
                <a:latin typeface="Open Sans" panose="020B0606030504020204" pitchFamily="34" charset="0"/>
              </a:rPr>
              <a:t>为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生成的用户兴趣文本信息。</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优势</a:t>
            </a:r>
            <a:r>
              <a:rPr lang="zh-CN" altLang="en-US" b="0" i="0" dirty="0">
                <a:solidFill>
                  <a:srgbClr val="333333"/>
                </a:solidFill>
                <a:effectLst/>
                <a:latin typeface="Open Sans" panose="020B0606030504020204" pitchFamily="34" charset="0"/>
              </a:rPr>
              <a:t>：无需依赖传统用户元特征（如年龄、性别），直接通过交互物品的相关性总结高层抽象兴趣，更贴近用户真实偏好。</a:t>
            </a:r>
          </a:p>
          <a:p>
            <a:pPr algn="l"/>
            <a:endParaRPr lang="en-US" altLang="zh-CN"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三、用户兴趣知识结构化</a:t>
            </a:r>
          </a:p>
          <a:p>
            <a:pPr algn="l">
              <a:buFont typeface="+mj-lt"/>
              <a:buAutoNum type="arabicPeriod"/>
            </a:pPr>
            <a:r>
              <a:rPr lang="zh-CN" altLang="en-US" b="1" i="0" dirty="0">
                <a:solidFill>
                  <a:srgbClr val="333333"/>
                </a:solidFill>
                <a:effectLst/>
                <a:latin typeface="Open Sans" panose="020B0606030504020204" pitchFamily="34" charset="0"/>
              </a:rPr>
              <a:t>结构化的两大目标</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向量空间一致性</a:t>
            </a:r>
            <a:r>
              <a:rPr lang="zh-CN" altLang="en-US" b="0" i="0" dirty="0">
                <a:solidFill>
                  <a:srgbClr val="333333"/>
                </a:solidFill>
                <a:effectLst/>
                <a:latin typeface="Open Sans" panose="020B0606030504020204" pitchFamily="34" charset="0"/>
              </a:rPr>
              <a:t>：避免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生成的语义信号与协作信号（如用户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物品交互）直接融合时的 “失配” 问题（如语义向量与交互矩阵维度不一致）。</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捕捉高阶关系</a:t>
            </a:r>
            <a:r>
              <a:rPr lang="zh-CN" altLang="en-US" b="0" i="0" dirty="0">
                <a:solidFill>
                  <a:srgbClr val="333333"/>
                </a:solidFill>
                <a:effectLst/>
                <a:latin typeface="Open Sans" panose="020B0606030504020204" pitchFamily="34" charset="0"/>
              </a:rPr>
              <a:t>：显式建模用户兴趣的结构化信息（如兴趣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用户关联图），便于挖掘具有共同兴趣的用户间的高阶协作关系（如用户 </a:t>
            </a:r>
            <a:r>
              <a:rPr lang="en-US" altLang="zh-CN" b="0" i="0" dirty="0">
                <a:solidFill>
                  <a:srgbClr val="333333"/>
                </a:solidFill>
                <a:effectLst/>
                <a:latin typeface="Open Sans" panose="020B0606030504020204" pitchFamily="34" charset="0"/>
              </a:rPr>
              <a:t>A </a:t>
            </a:r>
            <a:r>
              <a:rPr lang="zh-CN" altLang="en-US" b="0" i="0" dirty="0">
                <a:solidFill>
                  <a:srgbClr val="333333"/>
                </a:solidFill>
                <a:effectLst/>
                <a:latin typeface="Open Sans" panose="020B0606030504020204" pitchFamily="34" charset="0"/>
              </a:rPr>
              <a:t>和用户 </a:t>
            </a:r>
            <a:r>
              <a:rPr lang="en-US" altLang="zh-CN" b="0" i="0" dirty="0">
                <a:solidFill>
                  <a:srgbClr val="333333"/>
                </a:solidFill>
                <a:effectLst/>
                <a:latin typeface="Open Sans" panose="020B0606030504020204" pitchFamily="34" charset="0"/>
              </a:rPr>
              <a:t>B </a:t>
            </a:r>
            <a:r>
              <a:rPr lang="zh-CN" altLang="en-US" b="0" i="0" dirty="0">
                <a:solidFill>
                  <a:srgbClr val="333333"/>
                </a:solidFill>
                <a:effectLst/>
                <a:latin typeface="Open Sans" panose="020B0606030504020204" pitchFamily="34" charset="0"/>
              </a:rPr>
              <a:t>均对 “哲学” 感兴趣，可推断其潜在相似性）。</a:t>
            </a:r>
          </a:p>
          <a:p>
            <a:pPr algn="l">
              <a:buFont typeface="+mj-lt"/>
              <a:buAutoNum type="arabicPeriod"/>
            </a:pPr>
            <a:r>
              <a:rPr lang="zh-CN" altLang="en-US" b="1" i="0" dirty="0">
                <a:solidFill>
                  <a:srgbClr val="333333"/>
                </a:solidFill>
                <a:effectLst/>
                <a:latin typeface="Open Sans" panose="020B0606030504020204" pitchFamily="34" charset="0"/>
              </a:rPr>
              <a:t>技术实现步骤</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文本聚类</a:t>
            </a:r>
            <a:r>
              <a:rPr lang="zh-CN" altLang="en-US" b="0" i="0" dirty="0">
                <a:solidFill>
                  <a:srgbClr val="333333"/>
                </a:solidFill>
                <a:effectLst/>
                <a:latin typeface="Open Sans" panose="020B0606030504020204" pitchFamily="34" charset="0"/>
              </a:rPr>
              <a:t>： 使用 </a:t>
            </a:r>
            <a:r>
              <a:rPr lang="en-US" altLang="zh-CN" b="0" i="0" dirty="0">
                <a:solidFill>
                  <a:srgbClr val="333333"/>
                </a:solidFill>
                <a:effectLst/>
                <a:latin typeface="Open Sans" panose="020B0606030504020204" pitchFamily="34" charset="0"/>
              </a:rPr>
              <a:t>TF-IDF </a:t>
            </a:r>
            <a:r>
              <a:rPr lang="zh-CN" altLang="en-US" b="0" i="0" dirty="0">
                <a:solidFill>
                  <a:srgbClr val="333333"/>
                </a:solidFill>
                <a:effectLst/>
                <a:latin typeface="Open Sans" panose="020B0606030504020204" pitchFamily="34" charset="0"/>
              </a:rPr>
              <a:t>或深层句子嵌入（如 </a:t>
            </a:r>
            <a:r>
              <a:rPr lang="en-US" altLang="zh-CN" b="0" i="0" dirty="0">
                <a:solidFill>
                  <a:srgbClr val="333333"/>
                </a:solidFill>
                <a:effectLst/>
                <a:latin typeface="Open Sans" panose="020B0606030504020204" pitchFamily="34" charset="0"/>
              </a:rPr>
              <a:t>BERT</a:t>
            </a:r>
            <a:r>
              <a:rPr lang="zh-CN" altLang="en-US" b="0" i="0" dirty="0">
                <a:solidFill>
                  <a:srgbClr val="333333"/>
                </a:solidFill>
                <a:effectLst/>
                <a:latin typeface="Open Sans" panose="020B0606030504020204" pitchFamily="34" charset="0"/>
              </a:rPr>
              <a:t>）等方法，对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生成的兴趣文本进行聚类，合并语义相似的兴趣（如将 “科幻小说” 和 “科幻电影” 合并为 “科幻”），解决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输出的随机性导致的同一兴趣不同表述问题（如 “</a:t>
            </a:r>
            <a:r>
              <a:rPr lang="en-US" altLang="zh-CN" b="0" i="0" dirty="0">
                <a:solidFill>
                  <a:srgbClr val="333333"/>
                </a:solidFill>
                <a:effectLst/>
                <a:latin typeface="Open Sans" panose="020B0606030504020204" pitchFamily="34" charset="0"/>
              </a:rPr>
              <a:t>AI” </a:t>
            </a:r>
            <a:r>
              <a:rPr lang="zh-CN" altLang="en-US" b="0" i="0" dirty="0">
                <a:solidFill>
                  <a:srgbClr val="333333"/>
                </a:solidFill>
                <a:effectLst/>
                <a:latin typeface="Open Sans" panose="020B0606030504020204" pitchFamily="34" charset="0"/>
              </a:rPr>
              <a:t>与 “人工智能”）。</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构建用户兴趣知识图</a:t>
            </a:r>
            <a:r>
              <a:rPr lang="en-US" altLang="zh-CN" b="1"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 \{j_1, j_2, \</a:t>
            </a:r>
            <a:r>
              <a:rPr lang="en-US" altLang="zh-CN" b="0" i="0" dirty="0" err="1">
                <a:solidFill>
                  <a:srgbClr val="333333"/>
                </a:solidFill>
                <a:effectLst/>
                <a:latin typeface="Open Sans" panose="020B0606030504020204" pitchFamily="34" charset="0"/>
              </a:rPr>
              <a:t>ldots</a:t>
            </a:r>
            <a:r>
              <a:rPr lang="en-US" altLang="zh-CN" b="0" i="0" dirty="0">
                <a:solidFill>
                  <a:srgbClr val="333333"/>
                </a:solidFill>
                <a:effectLst/>
                <a:latin typeface="Open Sans" panose="020B0606030504020204" pitchFamily="34" charset="0"/>
              </a:rPr>
              <a:t>, j_\kappa\} = </a:t>
            </a:r>
            <a:r>
              <a:rPr lang="en-US" altLang="zh-CN" b="0" i="0" dirty="0" err="1">
                <a:solidFill>
                  <a:srgbClr val="333333"/>
                </a:solidFill>
                <a:effectLst/>
                <a:latin typeface="Open Sans" panose="020B0606030504020204" pitchFamily="34" charset="0"/>
              </a:rPr>
              <a:t>f_C</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 \kappa), \quad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{G}_J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{V}_J,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{E}_J), \quad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{V}_J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\cup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err="1">
                <a:solidFill>
                  <a:srgbClr val="333333"/>
                </a:solidFill>
                <a:effectLst/>
                <a:latin typeface="Open Sans" panose="020B0606030504020204" pitchFamily="34" charset="0"/>
              </a:rPr>
              <a:t>f_C</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为文本聚类函数，</a:t>
            </a:r>
            <a:r>
              <a:rPr lang="en-US" altLang="zh-CN" b="0" i="0" dirty="0">
                <a:solidFill>
                  <a:srgbClr val="333333"/>
                </a:solidFill>
                <a:effectLst/>
                <a:latin typeface="Open Sans" panose="020B0606030504020204" pitchFamily="34" charset="0"/>
              </a:rPr>
              <a:t>\kappa</a:t>
            </a:r>
            <a:r>
              <a:rPr lang="zh-CN" altLang="en-US" b="0" i="0" dirty="0">
                <a:solidFill>
                  <a:srgbClr val="333333"/>
                </a:solidFill>
                <a:effectLst/>
                <a:latin typeface="Open Sans" panose="020B0606030504020204" pitchFamily="34" charset="0"/>
              </a:rPr>
              <a:t>为聚类数（超参数）；</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为聚类后的兴趣节点集合；</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边</a:t>
            </a:r>
            <a:r>
              <a:rPr lang="en-US" altLang="zh-CN" b="0" i="0" dirty="0">
                <a:solidFill>
                  <a:srgbClr val="333333"/>
                </a:solidFill>
                <a:effectLst/>
                <a:latin typeface="Open Sans" panose="020B0606030504020204" pitchFamily="34" charset="0"/>
              </a:rPr>
              <a:t>(u, j)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{E}_J</a:t>
            </a:r>
            <a:r>
              <a:rPr lang="zh-CN" altLang="en-US" b="0" i="0" dirty="0">
                <a:solidFill>
                  <a:srgbClr val="333333"/>
                </a:solidFill>
                <a:effectLst/>
                <a:latin typeface="Open Sans" panose="020B0606030504020204" pitchFamily="34" charset="0"/>
              </a:rPr>
              <a:t>表示用户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拥有兴趣</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协作兴趣知识图（</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）的融合</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统一图结构</a:t>
            </a:r>
            <a:r>
              <a:rPr lang="zh-CN" altLang="en-US" b="0" i="0" dirty="0">
                <a:solidFill>
                  <a:srgbClr val="333333"/>
                </a:solidFill>
                <a:effectLst/>
                <a:latin typeface="Open Sans" panose="020B0606030504020204" pitchFamily="34" charset="0"/>
              </a:rPr>
              <a:t>：将用户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、物品知识图</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和用户兴趣图</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融合为 </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，形成包含三类三元组的统一图：</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交互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(u, \text{Interact}, </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拥有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a:t>
            </a:r>
            <a:r>
              <a:rPr lang="en-US" altLang="zh-CN" b="0" i="0" dirty="0">
                <a:solidFill>
                  <a:srgbClr val="333333"/>
                </a:solidFill>
                <a:effectLst/>
                <a:latin typeface="Open Sans" panose="020B0606030504020204" pitchFamily="34" charset="0"/>
              </a:rPr>
              <a:t>(u, \text{Has Interest}, j)</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(h, r, t)</a:t>
            </a:r>
            <a:r>
              <a:rPr lang="zh-CN" altLang="en-US" b="0" i="0" dirty="0">
                <a:solidFill>
                  <a:srgbClr val="333333"/>
                </a:solidFill>
                <a:effectLst/>
                <a:latin typeface="Open Sans" panose="020B0606030504020204" pitchFamily="34" charset="0"/>
              </a:rPr>
              <a:t>（来自</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形式化定义</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G = \{(h, r, t) \mid h, t \in V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\cup V_E \cup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r \in R' \}, \quad R' = R \cup \{\text{Interact}, \text{Has Interest}\},</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V_E</a:t>
            </a:r>
            <a:r>
              <a:rPr lang="zh-CN" altLang="en-US" b="0" i="0" dirty="0">
                <a:solidFill>
                  <a:srgbClr val="333333"/>
                </a:solidFill>
                <a:effectLst/>
                <a:latin typeface="Open Sans" panose="020B0606030504020204" pitchFamily="34" charset="0"/>
              </a:rPr>
              <a:t>为物品知识图中的实体集合；</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R</a:t>
            </a:r>
            <a:r>
              <a:rPr lang="zh-CN" altLang="en-US" b="0" i="0" dirty="0">
                <a:solidFill>
                  <a:srgbClr val="333333"/>
                </a:solidFill>
                <a:effectLst/>
                <a:latin typeface="Open Sans" panose="020B0606030504020204" pitchFamily="34" charset="0"/>
              </a:rPr>
              <a:t>为物品知识图的关系集合，新增 “</a:t>
            </a:r>
            <a:r>
              <a:rPr lang="en-US" altLang="zh-CN" b="0" i="0" dirty="0">
                <a:solidFill>
                  <a:srgbClr val="333333"/>
                </a:solidFill>
                <a:effectLst/>
                <a:latin typeface="Open Sans" panose="020B0606030504020204" pitchFamily="34" charset="0"/>
              </a:rPr>
              <a:t>Interact”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Has Interest” </a:t>
            </a:r>
            <a:r>
              <a:rPr lang="zh-CN" altLang="en-US" b="0" i="0" dirty="0">
                <a:solidFill>
                  <a:srgbClr val="333333"/>
                </a:solidFill>
                <a:effectLst/>
                <a:latin typeface="Open Sans" panose="020B0606030504020204" pitchFamily="34" charset="0"/>
              </a:rPr>
              <a:t>两类关系。</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嵌入表示</a:t>
            </a:r>
            <a:r>
              <a:rPr lang="zh-CN" altLang="en-US" b="0" i="0" dirty="0">
                <a:solidFill>
                  <a:srgbClr val="333333"/>
                </a:solidFill>
                <a:effectLst/>
                <a:latin typeface="Open Sans" panose="020B0606030504020204" pitchFamily="34" charset="0"/>
              </a:rPr>
              <a:t>： 初始嵌入矩阵</a:t>
            </a:r>
            <a:r>
              <a:rPr lang="en-US" altLang="zh-CN" b="0" i="0" dirty="0">
                <a:solidFill>
                  <a:srgbClr val="333333"/>
                </a:solidFill>
                <a:effectLst/>
                <a:latin typeface="Open Sans" panose="020B0606030504020204" pitchFamily="34" charset="0"/>
              </a:rPr>
              <a:t>Z \in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{R}^{|V| \times D}</a:t>
            </a:r>
            <a:r>
              <a:rPr lang="zh-CN" altLang="en-US" b="0" i="0" dirty="0">
                <a:solidFill>
                  <a:srgbClr val="333333"/>
                </a:solidFill>
                <a:effectLst/>
                <a:latin typeface="Open Sans" panose="020B0606030504020204" pitchFamily="34" charset="0"/>
              </a:rPr>
              <a:t>为图中所有节点（用户、物品、兴趣、实体）的低维向量表示，</a:t>
            </a:r>
            <a:r>
              <a:rPr lang="en-US" altLang="zh-CN" b="0" i="0" dirty="0">
                <a:solidFill>
                  <a:srgbClr val="333333"/>
                </a:solidFill>
                <a:effectLst/>
                <a:latin typeface="Open Sans" panose="020B0606030504020204" pitchFamily="34" charset="0"/>
              </a:rPr>
              <a:t>D</a:t>
            </a:r>
            <a:r>
              <a:rPr lang="zh-CN" altLang="en-US" b="0" i="0" dirty="0">
                <a:solidFill>
                  <a:srgbClr val="333333"/>
                </a:solidFill>
                <a:effectLst/>
                <a:latin typeface="Open Sans" panose="020B0606030504020204" pitchFamily="34" charset="0"/>
              </a:rPr>
              <a:t>为嵌入维度，用于后续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模型的特征传播。</a:t>
            </a: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52048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LLM-based CIKG </a:t>
            </a:r>
            <a:r>
              <a:rPr lang="zh-CN" altLang="en-US" b="1" i="0" dirty="0">
                <a:solidFill>
                  <a:srgbClr val="333333"/>
                </a:solidFill>
                <a:effectLst/>
                <a:latin typeface="Open Sans" panose="020B0606030504020204" pitchFamily="34" charset="0"/>
              </a:rPr>
              <a:t>构建部分（基于大语言模型的用户侧知识图谱（</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）构建</a:t>
            </a:r>
            <a:r>
              <a:rPr lang="en-US" altLang="zh-CN" b="1" i="0" dirty="0">
                <a:solidFill>
                  <a:srgbClr val="333333"/>
                </a:solidFill>
                <a:effectLst/>
                <a:latin typeface="Open Sans" panose="020B0606030504020204" pitchFamily="34" charset="0"/>
              </a:rPr>
              <a:t>)</a:t>
            </a:r>
          </a:p>
          <a:p>
            <a:pPr algn="l"/>
            <a:endParaRPr lang="en-US" altLang="zh-CN"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一、核心目标与流程概述</a:t>
            </a:r>
          </a:p>
          <a:p>
            <a:pPr algn="l"/>
            <a:r>
              <a:rPr lang="zh-CN" altLang="en-US" b="0" i="0" dirty="0">
                <a:solidFill>
                  <a:srgbClr val="333333"/>
                </a:solidFill>
                <a:effectLst/>
                <a:latin typeface="Open Sans" panose="020B0606030504020204" pitchFamily="34" charset="0"/>
              </a:rPr>
              <a:t>该部分旨在通过大语言模型（</a:t>
            </a:r>
            <a:r>
              <a:rPr lang="en-US" altLang="zh-CN" b="0" i="0" dirty="0">
                <a:solidFill>
                  <a:srgbClr val="333333"/>
                </a:solidFill>
                <a:effectLst/>
                <a:latin typeface="Open Sans" panose="020B0606030504020204" pitchFamily="34" charset="0"/>
              </a:rPr>
              <a:t>LLM</a:t>
            </a:r>
            <a:r>
              <a:rPr lang="zh-CN" altLang="en-US" b="0" i="0" dirty="0">
                <a:solidFill>
                  <a:srgbClr val="333333"/>
                </a:solidFill>
                <a:effectLst/>
                <a:latin typeface="Open Sans" panose="020B0606030504020204" pitchFamily="34" charset="0"/>
              </a:rPr>
              <a:t>）生成用户侧兴趣知识，并将其结构化后与物品侧知识、用户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物品交互数据融合，构建</a:t>
            </a:r>
            <a:r>
              <a:rPr lang="zh-CN" altLang="en-US" b="1" i="0" dirty="0">
                <a:solidFill>
                  <a:srgbClr val="333333"/>
                </a:solidFill>
                <a:effectLst/>
                <a:latin typeface="Open Sans" panose="020B0606030504020204" pitchFamily="34" charset="0"/>
              </a:rPr>
              <a:t>协作兴趣知识图（</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，为推荐系统提供更全面的用户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物品关联信息。具体包含两大核心步骤：</a:t>
            </a:r>
            <a:r>
              <a:rPr lang="en-US" altLang="zh-CN" b="1" i="0" dirty="0">
                <a:solidFill>
                  <a:srgbClr val="333333"/>
                </a:solidFill>
                <a:effectLst/>
                <a:latin typeface="Open Sans" panose="020B0606030504020204" pitchFamily="34" charset="0"/>
              </a:rPr>
              <a:t>LLM </a:t>
            </a:r>
            <a:r>
              <a:rPr lang="zh-CN" altLang="en-US" b="1" i="0" dirty="0">
                <a:solidFill>
                  <a:srgbClr val="333333"/>
                </a:solidFill>
                <a:effectLst/>
                <a:latin typeface="Open Sans" panose="020B0606030504020204" pitchFamily="34" charset="0"/>
              </a:rPr>
              <a:t>驱动的用户兴趣推理</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用户兴趣知识结构化</a:t>
            </a:r>
            <a:r>
              <a:rPr lang="zh-CN" altLang="en-US" b="0" i="0" dirty="0">
                <a:solidFill>
                  <a:srgbClr val="333333"/>
                </a:solidFill>
                <a:effectLst/>
                <a:latin typeface="Open Sans" panose="020B0606030504020204" pitchFamily="34" charset="0"/>
              </a:rPr>
              <a:t>。</a:t>
            </a:r>
            <a:endParaRPr lang="en-US" altLang="zh-CN"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a:t>
            </a:r>
            <a:r>
              <a:rPr lang="en-US" altLang="zh-CN" b="1" i="0" dirty="0">
                <a:solidFill>
                  <a:srgbClr val="333333"/>
                </a:solidFill>
                <a:effectLst/>
                <a:latin typeface="Open Sans" panose="020B0606030504020204" pitchFamily="34" charset="0"/>
              </a:rPr>
              <a:t>LLM-based </a:t>
            </a:r>
            <a:r>
              <a:rPr lang="zh-CN" altLang="en-US" b="1" i="0" dirty="0">
                <a:solidFill>
                  <a:srgbClr val="333333"/>
                </a:solidFill>
                <a:effectLst/>
                <a:latin typeface="Open Sans" panose="020B0606030504020204" pitchFamily="34" charset="0"/>
              </a:rPr>
              <a:t>用户兴趣推理</a:t>
            </a:r>
          </a:p>
          <a:p>
            <a:pPr algn="l">
              <a:buFont typeface="+mj-lt"/>
              <a:buAutoNum type="arabicPeriod"/>
            </a:pPr>
            <a:r>
              <a:rPr lang="zh-CN" altLang="en-US" b="1" i="0" dirty="0">
                <a:solidFill>
                  <a:srgbClr val="333333"/>
                </a:solidFill>
                <a:effectLst/>
                <a:latin typeface="Open Sans" panose="020B0606030504020204" pitchFamily="34" charset="0"/>
              </a:rPr>
              <a:t>用户兴趣建模的重要性</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传统推荐系统隐式表示用户兴趣（如密集向量），但兴趣的抽象性和复杂性导致模型难以充分利用其信息。</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具备理解用户行为的能力，可显式推断用户兴趣，弥补传统方法的不足。</a:t>
            </a:r>
          </a:p>
          <a:p>
            <a:pPr algn="l">
              <a:buFont typeface="+mj-lt"/>
              <a:buAutoNum type="arabicPeriod"/>
            </a:pPr>
            <a:r>
              <a:rPr lang="zh-CN" altLang="en-US" b="1" i="0" dirty="0">
                <a:solidFill>
                  <a:srgbClr val="333333"/>
                </a:solidFill>
                <a:effectLst/>
                <a:latin typeface="Open Sans" panose="020B0606030504020204" pitchFamily="34" charset="0"/>
              </a:rPr>
              <a:t>具体方法</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提示词设计</a:t>
            </a:r>
            <a:r>
              <a:rPr lang="zh-CN" altLang="en-US" b="0" i="0" dirty="0">
                <a:solidFill>
                  <a:srgbClr val="333333"/>
                </a:solidFill>
                <a:effectLst/>
                <a:latin typeface="Open Sans" panose="020B0606030504020204" pitchFamily="34" charset="0"/>
              </a:rPr>
              <a:t>：基于数据集的用户行为（如交互物品列表）设计提示词，引导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生成用户兴趣的自然语言描述。例如，输入用户喜欢的书籍列表，</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输出 “哲学、历史小说、心理学” 等兴趣标签。</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形式化定义</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 =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{A}_1,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{A}_2, \</a:t>
            </a:r>
            <a:r>
              <a:rPr lang="en-US" altLang="zh-CN" b="0" i="0" dirty="0" err="1">
                <a:solidFill>
                  <a:srgbClr val="333333"/>
                </a:solidFill>
                <a:effectLst/>
                <a:latin typeface="Open Sans" panose="020B0606030504020204" pitchFamily="34" charset="0"/>
              </a:rPr>
              <a:t>ldots</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\quad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{A}_u = \text{LLM}(\</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{P}_u,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{E}_u^+),</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{P}_u</a:t>
            </a:r>
            <a:r>
              <a:rPr lang="zh-CN" altLang="en-US" b="0" i="0" dirty="0">
                <a:solidFill>
                  <a:srgbClr val="333333"/>
                </a:solidFill>
                <a:effectLst/>
                <a:latin typeface="Open Sans" panose="020B0606030504020204" pitchFamily="34" charset="0"/>
              </a:rPr>
              <a:t>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的文本提示词；</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{E}_u^+</a:t>
            </a:r>
            <a:r>
              <a:rPr lang="zh-CN" altLang="en-US" b="0" i="0" dirty="0">
                <a:solidFill>
                  <a:srgbClr val="333333"/>
                </a:solidFill>
                <a:effectLst/>
                <a:latin typeface="Open Sans" panose="020B0606030504020204" pitchFamily="34" charset="0"/>
              </a:rPr>
              <a:t>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的历史交互物品集合；</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{A}_u</a:t>
            </a:r>
            <a:r>
              <a:rPr lang="zh-CN" altLang="en-US" b="0" i="0" dirty="0">
                <a:solidFill>
                  <a:srgbClr val="333333"/>
                </a:solidFill>
                <a:effectLst/>
                <a:latin typeface="Open Sans" panose="020B0606030504020204" pitchFamily="34" charset="0"/>
              </a:rPr>
              <a:t>为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生成的用户兴趣文本信息。</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优势</a:t>
            </a:r>
            <a:r>
              <a:rPr lang="zh-CN" altLang="en-US" b="0" i="0" dirty="0">
                <a:solidFill>
                  <a:srgbClr val="333333"/>
                </a:solidFill>
                <a:effectLst/>
                <a:latin typeface="Open Sans" panose="020B0606030504020204" pitchFamily="34" charset="0"/>
              </a:rPr>
              <a:t>：无需依赖传统用户元特征（如年龄、性别），直接通过交互物品的相关性总结高层抽象兴趣，更贴近用户真实偏好。</a:t>
            </a:r>
          </a:p>
          <a:p>
            <a:pPr algn="l"/>
            <a:endParaRPr lang="en-US" altLang="zh-CN"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三、用户兴趣知识结构化</a:t>
            </a:r>
          </a:p>
          <a:p>
            <a:pPr algn="l">
              <a:buFont typeface="+mj-lt"/>
              <a:buAutoNum type="arabicPeriod"/>
            </a:pPr>
            <a:r>
              <a:rPr lang="zh-CN" altLang="en-US" b="1" i="0" dirty="0">
                <a:solidFill>
                  <a:srgbClr val="333333"/>
                </a:solidFill>
                <a:effectLst/>
                <a:latin typeface="Open Sans" panose="020B0606030504020204" pitchFamily="34" charset="0"/>
              </a:rPr>
              <a:t>结构化的两大目标</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向量空间一致性</a:t>
            </a:r>
            <a:r>
              <a:rPr lang="zh-CN" altLang="en-US" b="0" i="0" dirty="0">
                <a:solidFill>
                  <a:srgbClr val="333333"/>
                </a:solidFill>
                <a:effectLst/>
                <a:latin typeface="Open Sans" panose="020B0606030504020204" pitchFamily="34" charset="0"/>
              </a:rPr>
              <a:t>：避免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生成的语义信号与协作信号（如用户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物品交互）直接融合时的 “失配” 问题（如语义向量与交互矩阵维度不一致）。</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捕捉高阶关系</a:t>
            </a:r>
            <a:r>
              <a:rPr lang="zh-CN" altLang="en-US" b="0" i="0" dirty="0">
                <a:solidFill>
                  <a:srgbClr val="333333"/>
                </a:solidFill>
                <a:effectLst/>
                <a:latin typeface="Open Sans" panose="020B0606030504020204" pitchFamily="34" charset="0"/>
              </a:rPr>
              <a:t>：显式建模用户兴趣的结构化信息（如兴趣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用户关联图），便于挖掘具有共同兴趣的用户间的高阶协作关系（如用户 </a:t>
            </a:r>
            <a:r>
              <a:rPr lang="en-US" altLang="zh-CN" b="0" i="0" dirty="0">
                <a:solidFill>
                  <a:srgbClr val="333333"/>
                </a:solidFill>
                <a:effectLst/>
                <a:latin typeface="Open Sans" panose="020B0606030504020204" pitchFamily="34" charset="0"/>
              </a:rPr>
              <a:t>A </a:t>
            </a:r>
            <a:r>
              <a:rPr lang="zh-CN" altLang="en-US" b="0" i="0" dirty="0">
                <a:solidFill>
                  <a:srgbClr val="333333"/>
                </a:solidFill>
                <a:effectLst/>
                <a:latin typeface="Open Sans" panose="020B0606030504020204" pitchFamily="34" charset="0"/>
              </a:rPr>
              <a:t>和用户 </a:t>
            </a:r>
            <a:r>
              <a:rPr lang="en-US" altLang="zh-CN" b="0" i="0" dirty="0">
                <a:solidFill>
                  <a:srgbClr val="333333"/>
                </a:solidFill>
                <a:effectLst/>
                <a:latin typeface="Open Sans" panose="020B0606030504020204" pitchFamily="34" charset="0"/>
              </a:rPr>
              <a:t>B </a:t>
            </a:r>
            <a:r>
              <a:rPr lang="zh-CN" altLang="en-US" b="0" i="0" dirty="0">
                <a:solidFill>
                  <a:srgbClr val="333333"/>
                </a:solidFill>
                <a:effectLst/>
                <a:latin typeface="Open Sans" panose="020B0606030504020204" pitchFamily="34" charset="0"/>
              </a:rPr>
              <a:t>均对 “哲学” 感兴趣，可推断其潜在相似性）。</a:t>
            </a:r>
          </a:p>
          <a:p>
            <a:pPr algn="l">
              <a:buFont typeface="+mj-lt"/>
              <a:buAutoNum type="arabicPeriod"/>
            </a:pPr>
            <a:r>
              <a:rPr lang="zh-CN" altLang="en-US" b="1" i="0" dirty="0">
                <a:solidFill>
                  <a:srgbClr val="333333"/>
                </a:solidFill>
                <a:effectLst/>
                <a:latin typeface="Open Sans" panose="020B0606030504020204" pitchFamily="34" charset="0"/>
              </a:rPr>
              <a:t>技术实现步骤</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文本聚类</a:t>
            </a:r>
            <a:r>
              <a:rPr lang="zh-CN" altLang="en-US" b="0" i="0" dirty="0">
                <a:solidFill>
                  <a:srgbClr val="333333"/>
                </a:solidFill>
                <a:effectLst/>
                <a:latin typeface="Open Sans" panose="020B0606030504020204" pitchFamily="34" charset="0"/>
              </a:rPr>
              <a:t>： 使用 </a:t>
            </a:r>
            <a:r>
              <a:rPr lang="en-US" altLang="zh-CN" b="0" i="0" dirty="0">
                <a:solidFill>
                  <a:srgbClr val="333333"/>
                </a:solidFill>
                <a:effectLst/>
                <a:latin typeface="Open Sans" panose="020B0606030504020204" pitchFamily="34" charset="0"/>
              </a:rPr>
              <a:t>TF-IDF </a:t>
            </a:r>
            <a:r>
              <a:rPr lang="zh-CN" altLang="en-US" b="0" i="0" dirty="0">
                <a:solidFill>
                  <a:srgbClr val="333333"/>
                </a:solidFill>
                <a:effectLst/>
                <a:latin typeface="Open Sans" panose="020B0606030504020204" pitchFamily="34" charset="0"/>
              </a:rPr>
              <a:t>或深层句子嵌入（如 </a:t>
            </a:r>
            <a:r>
              <a:rPr lang="en-US" altLang="zh-CN" b="0" i="0" dirty="0">
                <a:solidFill>
                  <a:srgbClr val="333333"/>
                </a:solidFill>
                <a:effectLst/>
                <a:latin typeface="Open Sans" panose="020B0606030504020204" pitchFamily="34" charset="0"/>
              </a:rPr>
              <a:t>BERT</a:t>
            </a:r>
            <a:r>
              <a:rPr lang="zh-CN" altLang="en-US" b="0" i="0" dirty="0">
                <a:solidFill>
                  <a:srgbClr val="333333"/>
                </a:solidFill>
                <a:effectLst/>
                <a:latin typeface="Open Sans" panose="020B0606030504020204" pitchFamily="34" charset="0"/>
              </a:rPr>
              <a:t>）等方法，对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生成的兴趣文本进行聚类，合并语义相似的兴趣（如将 “科幻小说” 和 “科幻电影” 合并为 “科幻”），解决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输出的随机性导致的同一兴趣不同表述问题（如 “</a:t>
            </a:r>
            <a:r>
              <a:rPr lang="en-US" altLang="zh-CN" b="0" i="0" dirty="0">
                <a:solidFill>
                  <a:srgbClr val="333333"/>
                </a:solidFill>
                <a:effectLst/>
                <a:latin typeface="Open Sans" panose="020B0606030504020204" pitchFamily="34" charset="0"/>
              </a:rPr>
              <a:t>AI” </a:t>
            </a:r>
            <a:r>
              <a:rPr lang="zh-CN" altLang="en-US" b="0" i="0" dirty="0">
                <a:solidFill>
                  <a:srgbClr val="333333"/>
                </a:solidFill>
                <a:effectLst/>
                <a:latin typeface="Open Sans" panose="020B0606030504020204" pitchFamily="34" charset="0"/>
              </a:rPr>
              <a:t>与 “人工智能”）。</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构建用户兴趣知识图</a:t>
            </a:r>
            <a:r>
              <a:rPr lang="en-US" altLang="zh-CN" b="1"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 \{j_1, j_2, \</a:t>
            </a:r>
            <a:r>
              <a:rPr lang="en-US" altLang="zh-CN" b="0" i="0" dirty="0" err="1">
                <a:solidFill>
                  <a:srgbClr val="333333"/>
                </a:solidFill>
                <a:effectLst/>
                <a:latin typeface="Open Sans" panose="020B0606030504020204" pitchFamily="34" charset="0"/>
              </a:rPr>
              <a:t>ldots</a:t>
            </a:r>
            <a:r>
              <a:rPr lang="en-US" altLang="zh-CN" b="0" i="0" dirty="0">
                <a:solidFill>
                  <a:srgbClr val="333333"/>
                </a:solidFill>
                <a:effectLst/>
                <a:latin typeface="Open Sans" panose="020B0606030504020204" pitchFamily="34" charset="0"/>
              </a:rPr>
              <a:t>, j_\kappa\} = </a:t>
            </a:r>
            <a:r>
              <a:rPr lang="en-US" altLang="zh-CN" b="0" i="0" dirty="0" err="1">
                <a:solidFill>
                  <a:srgbClr val="333333"/>
                </a:solidFill>
                <a:effectLst/>
                <a:latin typeface="Open Sans" panose="020B0606030504020204" pitchFamily="34" charset="0"/>
              </a:rPr>
              <a:t>f_C</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{A}, \kappa), \quad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{G}_J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{V}_J,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{E}_J), \quad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{V}_J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\cup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err="1">
                <a:solidFill>
                  <a:srgbClr val="333333"/>
                </a:solidFill>
                <a:effectLst/>
                <a:latin typeface="Open Sans" panose="020B0606030504020204" pitchFamily="34" charset="0"/>
              </a:rPr>
              <a:t>f_C</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为文本聚类函数，</a:t>
            </a:r>
            <a:r>
              <a:rPr lang="en-US" altLang="zh-CN" b="0" i="0" dirty="0">
                <a:solidFill>
                  <a:srgbClr val="333333"/>
                </a:solidFill>
                <a:effectLst/>
                <a:latin typeface="Open Sans" panose="020B0606030504020204" pitchFamily="34" charset="0"/>
              </a:rPr>
              <a:t>\kappa</a:t>
            </a:r>
            <a:r>
              <a:rPr lang="zh-CN" altLang="en-US" b="0" i="0" dirty="0">
                <a:solidFill>
                  <a:srgbClr val="333333"/>
                </a:solidFill>
                <a:effectLst/>
                <a:latin typeface="Open Sans" panose="020B0606030504020204" pitchFamily="34" charset="0"/>
              </a:rPr>
              <a:t>为聚类数（超参数）；</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为聚类后的兴趣节点集合；</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边</a:t>
            </a:r>
            <a:r>
              <a:rPr lang="en-US" altLang="zh-CN" b="0" i="0" dirty="0">
                <a:solidFill>
                  <a:srgbClr val="333333"/>
                </a:solidFill>
                <a:effectLst/>
                <a:latin typeface="Open Sans" panose="020B0606030504020204" pitchFamily="34" charset="0"/>
              </a:rPr>
              <a:t>(u, j)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{E}_J</a:t>
            </a:r>
            <a:r>
              <a:rPr lang="zh-CN" altLang="en-US" b="0" i="0" dirty="0">
                <a:solidFill>
                  <a:srgbClr val="333333"/>
                </a:solidFill>
                <a:effectLst/>
                <a:latin typeface="Open Sans" panose="020B0606030504020204" pitchFamily="34" charset="0"/>
              </a:rPr>
              <a:t>表示用户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拥有兴趣</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a:t>
            </a:r>
          </a:p>
          <a:p>
            <a:pPr algn="l">
              <a:buFont typeface="+mj-lt"/>
              <a:buAutoNum type="arabicPeriod"/>
            </a:pPr>
            <a:r>
              <a:rPr lang="zh-CN" altLang="en-US" b="1" i="0" dirty="0">
                <a:solidFill>
                  <a:srgbClr val="333333"/>
                </a:solidFill>
                <a:effectLst/>
                <a:latin typeface="Open Sans" panose="020B0606030504020204" pitchFamily="34" charset="0"/>
              </a:rPr>
              <a:t>协作兴趣知识图（</a:t>
            </a:r>
            <a:r>
              <a:rPr lang="en-US" altLang="zh-CN" b="1" i="0" dirty="0">
                <a:solidFill>
                  <a:srgbClr val="333333"/>
                </a:solidFill>
                <a:effectLst/>
                <a:latin typeface="Open Sans" panose="020B0606030504020204" pitchFamily="34" charset="0"/>
              </a:rPr>
              <a:t>CIKG</a:t>
            </a:r>
            <a:r>
              <a:rPr lang="zh-CN" altLang="en-US" b="1" i="0" dirty="0">
                <a:solidFill>
                  <a:srgbClr val="333333"/>
                </a:solidFill>
                <a:effectLst/>
                <a:latin typeface="Open Sans" panose="020B0606030504020204" pitchFamily="34" charset="0"/>
              </a:rPr>
              <a:t>）的融合</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统一图结构</a:t>
            </a:r>
            <a:r>
              <a:rPr lang="zh-CN" altLang="en-US" b="0" i="0" dirty="0">
                <a:solidFill>
                  <a:srgbClr val="333333"/>
                </a:solidFill>
                <a:effectLst/>
                <a:latin typeface="Open Sans" panose="020B0606030504020204" pitchFamily="34" charset="0"/>
              </a:rPr>
              <a:t>：将用户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、物品知识图</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和用户兴趣图</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融合为 </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，形成包含三类三元组的统一图：</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交互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a:t>
            </a:r>
            <a:r>
              <a:rPr lang="en-US" altLang="zh-CN" b="0" i="0" dirty="0">
                <a:solidFill>
                  <a:srgbClr val="333333"/>
                </a:solidFill>
                <a:effectLst/>
                <a:latin typeface="Open Sans" panose="020B0606030504020204" pitchFamily="34" charset="0"/>
              </a:rPr>
              <a:t>(u, \text{Interact}, </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拥有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a:t>
            </a:r>
            <a:r>
              <a:rPr lang="en-US" altLang="zh-CN" b="0" i="0" dirty="0">
                <a:solidFill>
                  <a:srgbClr val="333333"/>
                </a:solidFill>
                <a:effectLst/>
                <a:latin typeface="Open Sans" panose="020B0606030504020204" pitchFamily="34" charset="0"/>
              </a:rPr>
              <a:t>(u, \text{Has Interest}, j)</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关系：</a:t>
            </a:r>
            <a:r>
              <a:rPr lang="en-US" altLang="zh-CN" b="0" i="0" dirty="0">
                <a:solidFill>
                  <a:srgbClr val="333333"/>
                </a:solidFill>
                <a:effectLst/>
                <a:latin typeface="Open Sans" panose="020B0606030504020204" pitchFamily="34" charset="0"/>
              </a:rPr>
              <a:t>(h, r, t)</a:t>
            </a:r>
            <a:r>
              <a:rPr lang="zh-CN" altLang="en-US" b="0" i="0" dirty="0">
                <a:solidFill>
                  <a:srgbClr val="333333"/>
                </a:solidFill>
                <a:effectLst/>
                <a:latin typeface="Open Sans" panose="020B0606030504020204" pitchFamily="34" charset="0"/>
              </a:rPr>
              <a:t>（来自</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形式化定义</a:t>
            </a:r>
            <a:r>
              <a:rPr lang="zh-CN" altLang="en-US" b="0" i="0" dirty="0">
                <a:solidFill>
                  <a:srgbClr val="333333"/>
                </a:solidFill>
                <a:effectLst/>
                <a:latin typeface="Open Sans" panose="020B0606030504020204" pitchFamily="34" charset="0"/>
              </a:rPr>
              <a:t>：</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G = \{(h, r, t) \mid h, t \in V =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\cup V_E \cup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r \in R' \}, \quad R' = R \cup \{\text{Interact}, \text{Has Interest}\},</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V_E</a:t>
            </a:r>
            <a:r>
              <a:rPr lang="zh-CN" altLang="en-US" b="0" i="0" dirty="0">
                <a:solidFill>
                  <a:srgbClr val="333333"/>
                </a:solidFill>
                <a:effectLst/>
                <a:latin typeface="Open Sans" panose="020B0606030504020204" pitchFamily="34" charset="0"/>
              </a:rPr>
              <a:t>为物品知识图中的实体集合；</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R</a:t>
            </a:r>
            <a:r>
              <a:rPr lang="zh-CN" altLang="en-US" b="0" i="0" dirty="0">
                <a:solidFill>
                  <a:srgbClr val="333333"/>
                </a:solidFill>
                <a:effectLst/>
                <a:latin typeface="Open Sans" panose="020B0606030504020204" pitchFamily="34" charset="0"/>
              </a:rPr>
              <a:t>为物品知识图的关系集合，新增 “</a:t>
            </a:r>
            <a:r>
              <a:rPr lang="en-US" altLang="zh-CN" b="0" i="0" dirty="0">
                <a:solidFill>
                  <a:srgbClr val="333333"/>
                </a:solidFill>
                <a:effectLst/>
                <a:latin typeface="Open Sans" panose="020B0606030504020204" pitchFamily="34" charset="0"/>
              </a:rPr>
              <a:t>Interact” </a:t>
            </a:r>
            <a:r>
              <a:rPr lang="zh-CN" altLang="en-US" b="0" i="0" dirty="0">
                <a:solidFill>
                  <a:srgbClr val="333333"/>
                </a:solidFill>
                <a:effectLst/>
                <a:latin typeface="Open Sans" panose="020B0606030504020204" pitchFamily="34" charset="0"/>
              </a:rPr>
              <a:t>和 “</a:t>
            </a:r>
            <a:r>
              <a:rPr lang="en-US" altLang="zh-CN" b="0" i="0" dirty="0">
                <a:solidFill>
                  <a:srgbClr val="333333"/>
                </a:solidFill>
                <a:effectLst/>
                <a:latin typeface="Open Sans" panose="020B0606030504020204" pitchFamily="34" charset="0"/>
              </a:rPr>
              <a:t>Has Interest” </a:t>
            </a:r>
            <a:r>
              <a:rPr lang="zh-CN" altLang="en-US" b="0" i="0" dirty="0">
                <a:solidFill>
                  <a:srgbClr val="333333"/>
                </a:solidFill>
                <a:effectLst/>
                <a:latin typeface="Open Sans" panose="020B0606030504020204" pitchFamily="34" charset="0"/>
              </a:rPr>
              <a:t>两类关系。</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嵌入表示</a:t>
            </a:r>
            <a:r>
              <a:rPr lang="zh-CN" altLang="en-US" b="0" i="0" dirty="0">
                <a:solidFill>
                  <a:srgbClr val="333333"/>
                </a:solidFill>
                <a:effectLst/>
                <a:latin typeface="Open Sans" panose="020B0606030504020204" pitchFamily="34" charset="0"/>
              </a:rPr>
              <a:t>： 初始嵌入矩阵</a:t>
            </a:r>
            <a:r>
              <a:rPr lang="en-US" altLang="zh-CN" b="0" i="0" dirty="0">
                <a:solidFill>
                  <a:srgbClr val="333333"/>
                </a:solidFill>
                <a:effectLst/>
                <a:latin typeface="Open Sans" panose="020B0606030504020204" pitchFamily="34" charset="0"/>
              </a:rPr>
              <a:t>Z \in \</a:t>
            </a:r>
            <a:r>
              <a:rPr lang="en-US" altLang="zh-CN" b="0" i="0" dirty="0" err="1">
                <a:solidFill>
                  <a:srgbClr val="333333"/>
                </a:solidFill>
                <a:effectLst/>
                <a:latin typeface="Open Sans" panose="020B0606030504020204" pitchFamily="34" charset="0"/>
              </a:rPr>
              <a:t>mathbb</a:t>
            </a:r>
            <a:r>
              <a:rPr lang="en-US" altLang="zh-CN" b="0" i="0" dirty="0">
                <a:solidFill>
                  <a:srgbClr val="333333"/>
                </a:solidFill>
                <a:effectLst/>
                <a:latin typeface="Open Sans" panose="020B0606030504020204" pitchFamily="34" charset="0"/>
              </a:rPr>
              <a:t>{R}^{|V| \times D}</a:t>
            </a:r>
            <a:r>
              <a:rPr lang="zh-CN" altLang="en-US" b="0" i="0" dirty="0">
                <a:solidFill>
                  <a:srgbClr val="333333"/>
                </a:solidFill>
                <a:effectLst/>
                <a:latin typeface="Open Sans" panose="020B0606030504020204" pitchFamily="34" charset="0"/>
              </a:rPr>
              <a:t>为图中所有节点（用户、物品、兴趣、实体）的低维向量表示，</a:t>
            </a:r>
            <a:r>
              <a:rPr lang="en-US" altLang="zh-CN" b="0" i="0" dirty="0">
                <a:solidFill>
                  <a:srgbClr val="333333"/>
                </a:solidFill>
                <a:effectLst/>
                <a:latin typeface="Open Sans" panose="020B0606030504020204" pitchFamily="34" charset="0"/>
              </a:rPr>
              <a:t>D</a:t>
            </a:r>
            <a:r>
              <a:rPr lang="zh-CN" altLang="en-US" b="0" i="0" dirty="0">
                <a:solidFill>
                  <a:srgbClr val="333333"/>
                </a:solidFill>
                <a:effectLst/>
                <a:latin typeface="Open Sans" panose="020B0606030504020204" pitchFamily="34" charset="0"/>
              </a:rPr>
              <a:t>为嵌入维度，用于后续 </a:t>
            </a:r>
            <a:r>
              <a:rPr lang="en-US" altLang="zh-CN" b="0" i="0" dirty="0">
                <a:solidFill>
                  <a:srgbClr val="333333"/>
                </a:solidFill>
                <a:effectLst/>
                <a:latin typeface="Open Sans" panose="020B0606030504020204" pitchFamily="34" charset="0"/>
              </a:rPr>
              <a:t>GNN </a:t>
            </a:r>
            <a:r>
              <a:rPr lang="zh-CN" altLang="en-US" b="0" i="0" dirty="0">
                <a:solidFill>
                  <a:srgbClr val="333333"/>
                </a:solidFill>
                <a:effectLst/>
                <a:latin typeface="Open Sans" panose="020B0606030504020204" pitchFamily="34" charset="0"/>
              </a:rPr>
              <a:t>模型的特征传播。</a:t>
            </a: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CIKG-based Recommendation </a:t>
            </a:r>
            <a:r>
              <a:rPr lang="zh-CN" altLang="en-US" b="1" i="0" dirty="0">
                <a:solidFill>
                  <a:srgbClr val="333333"/>
                </a:solidFill>
                <a:effectLst/>
                <a:latin typeface="Open Sans" panose="020B0606030504020204" pitchFamily="34" charset="0"/>
              </a:rPr>
              <a:t>部分</a:t>
            </a:r>
            <a:endParaRPr lang="en-US" altLang="zh-CN" b="1" i="0" dirty="0">
              <a:solidFill>
                <a:srgbClr val="333333"/>
              </a:solidFill>
              <a:effectLst/>
              <a:latin typeface="Open Sans" panose="020B0606030504020204" pitchFamily="34" charset="0"/>
            </a:endParaRPr>
          </a:p>
          <a:p>
            <a:pPr algn="l"/>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一、模块概述</a:t>
            </a:r>
          </a:p>
          <a:p>
            <a:pPr algn="l"/>
            <a:r>
              <a:rPr lang="en-US" altLang="zh-CN" b="0" i="0" dirty="0">
                <a:solidFill>
                  <a:srgbClr val="333333"/>
                </a:solidFill>
                <a:effectLst/>
                <a:latin typeface="Open Sans" panose="020B0606030504020204" pitchFamily="34" charset="0"/>
              </a:rPr>
              <a:t>CIKG-based Recommendation </a:t>
            </a:r>
            <a:r>
              <a:rPr lang="zh-CN" altLang="en-US" b="0" i="0" dirty="0">
                <a:solidFill>
                  <a:srgbClr val="333333"/>
                </a:solidFill>
                <a:effectLst/>
                <a:latin typeface="Open Sans" panose="020B0606030504020204" pitchFamily="34" charset="0"/>
              </a:rPr>
              <a:t>是 </a:t>
            </a:r>
            <a:r>
              <a:rPr lang="en-US" altLang="zh-CN" b="0" i="0" dirty="0" err="1">
                <a:solidFill>
                  <a:srgbClr val="333333"/>
                </a:solidFill>
                <a:effectLst/>
                <a:latin typeface="Open Sans" panose="020B0606030504020204" pitchFamily="34" charset="0"/>
              </a:rPr>
              <a:t>CIKGRec</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框架的核心推荐阶段，旨在利用构建好的协作兴趣知识图（</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）进行高效推荐。该部分包含三个关键模块：</a:t>
            </a:r>
            <a:r>
              <a:rPr lang="zh-CN" altLang="en-US" b="1" i="0" dirty="0">
                <a:solidFill>
                  <a:srgbClr val="333333"/>
                </a:solidFill>
                <a:effectLst/>
                <a:latin typeface="Open Sans" panose="020B0606030504020204" pitchFamily="34" charset="0"/>
              </a:rPr>
              <a:t>用户兴趣重建模块</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User Interest Reconstruction</a:t>
            </a:r>
            <a:r>
              <a:rPr lang="zh-CN" altLang="en-US" b="0" i="0" dirty="0">
                <a:solidFill>
                  <a:srgbClr val="333333"/>
                </a:solidFill>
                <a:effectLst/>
                <a:latin typeface="Open Sans" panose="020B0606030504020204" pitchFamily="34" charset="0"/>
              </a:rPr>
              <a:t>）、</a:t>
            </a:r>
            <a:r>
              <a:rPr lang="zh-CN" altLang="en-US" b="1" i="0" dirty="0">
                <a:solidFill>
                  <a:srgbClr val="333333"/>
                </a:solidFill>
                <a:effectLst/>
                <a:latin typeface="Open Sans" panose="020B0606030504020204" pitchFamily="34" charset="0"/>
              </a:rPr>
              <a:t>跨域对比学习模块</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Cross-domain Contrastive Learning</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模型训练</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Model Training</a:t>
            </a:r>
            <a:r>
              <a:rPr lang="zh-CN" altLang="en-US" b="0" i="0" dirty="0">
                <a:solidFill>
                  <a:srgbClr val="333333"/>
                </a:solidFill>
                <a:effectLst/>
                <a:latin typeface="Open Sans" panose="020B0606030504020204" pitchFamily="34" charset="0"/>
              </a:rPr>
              <a:t>）。通过这三个模块的协同作用，解决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生成信息的噪声问题和跨域知识迁移挑战，提升推荐准确性和鲁棒性。</a:t>
            </a:r>
            <a:endParaRPr lang="en-US" altLang="zh-CN"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二、用户兴趣重建模块（抗噪声）</a:t>
            </a:r>
          </a:p>
          <a:p>
            <a:pPr algn="l">
              <a:buFont typeface="+mj-lt"/>
              <a:buAutoNum type="arabicPeriod"/>
            </a:pPr>
            <a:r>
              <a:rPr lang="zh-CN" altLang="en-US" b="1" i="0" dirty="0">
                <a:solidFill>
                  <a:srgbClr val="333333"/>
                </a:solidFill>
                <a:effectLst/>
                <a:latin typeface="Open Sans" panose="020B0606030504020204" pitchFamily="34" charset="0"/>
              </a:rPr>
              <a:t>设计目标</a:t>
            </a:r>
            <a:r>
              <a:rPr lang="zh-CN" altLang="en-US" b="0" i="0" dirty="0">
                <a:solidFill>
                  <a:srgbClr val="333333"/>
                </a:solidFill>
                <a:effectLst/>
                <a:latin typeface="Open Sans" panose="020B0606030504020204" pitchFamily="34" charset="0"/>
              </a:rPr>
              <a:t> 由于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存在 “幻觉” 问题，生成的用户兴趣可能包含噪声，需通过该模块过滤无效信息，提升兴趣表示的可靠性。</a:t>
            </a:r>
          </a:p>
          <a:p>
            <a:pPr algn="l">
              <a:buFont typeface="+mj-lt"/>
              <a:buAutoNum type="arabicPeriod"/>
            </a:pPr>
            <a:r>
              <a:rPr lang="zh-CN" altLang="en-US" b="1" i="0" dirty="0">
                <a:solidFill>
                  <a:srgbClr val="333333"/>
                </a:solidFill>
                <a:effectLst/>
                <a:latin typeface="Open Sans" panose="020B0606030504020204" pitchFamily="34" charset="0"/>
              </a:rPr>
              <a:t>技术实现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动态掩码策略</a:t>
            </a:r>
            <a:r>
              <a:rPr lang="zh-CN" altLang="en-US" b="0" i="0" dirty="0">
                <a:solidFill>
                  <a:srgbClr val="333333"/>
                </a:solidFill>
                <a:effectLst/>
                <a:latin typeface="Open Sans" panose="020B0606030504020204" pitchFamily="34" charset="0"/>
              </a:rPr>
              <a:t>：采用线性增长和指数增长两种掩码率调度策略，动态控制兴趣节点的掩码比例，模拟 “从易到难” 的学习过程（类似课程学习）：</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线性策略：</a:t>
            </a:r>
            <a:r>
              <a:rPr lang="en-US" altLang="zh-CN" b="0" i="0" dirty="0">
                <a:solidFill>
                  <a:srgbClr val="333333"/>
                </a:solidFill>
                <a:effectLst/>
                <a:latin typeface="Open Sans" panose="020B0606030504020204" pitchFamily="34" charset="0"/>
              </a:rPr>
              <a:t>\delta_{\text{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 = \alpha + q\frac{(\omega - \alpha)}{\Lambda}</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指数策略：</a:t>
            </a:r>
            <a:r>
              <a:rPr lang="en-US" altLang="zh-CN" b="0" i="0" dirty="0">
                <a:solidFill>
                  <a:srgbClr val="333333"/>
                </a:solidFill>
                <a:effectLst/>
                <a:latin typeface="Open Sans" panose="020B0606030504020204" pitchFamily="34" charset="0"/>
              </a:rPr>
              <a:t>\delta_{\text{exp}}(q) = \alpha\left(\frac{\omega}{\alpha}\right)^{\frac{q}{\Lambda}} </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为初始掩码率（如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为最大掩码率（如 </a:t>
            </a:r>
            <a:r>
              <a:rPr lang="en-US" altLang="zh-CN" b="0" i="0" dirty="0">
                <a:solidFill>
                  <a:srgbClr val="333333"/>
                </a:solidFill>
                <a:effectLst/>
                <a:latin typeface="Open Sans" panose="020B0606030504020204" pitchFamily="34" charset="0"/>
              </a:rPr>
              <a:t>0.95</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\Lambda</a:t>
            </a:r>
            <a:r>
              <a:rPr lang="zh-CN" altLang="en-US" b="0" i="0" dirty="0">
                <a:solidFill>
                  <a:srgbClr val="333333"/>
                </a:solidFill>
                <a:effectLst/>
                <a:latin typeface="Open Sans" panose="020B0606030504020204" pitchFamily="34" charset="0"/>
              </a:rPr>
              <a:t>为收敛轮次，</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为当前轮次。指数策略使任务难度增长更缓慢，优于线性策略。</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掩码与重建流程</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根据掩码率</a:t>
            </a:r>
            <a:r>
              <a:rPr lang="en-US" altLang="zh-CN" b="0" i="0" dirty="0" err="1">
                <a:solidFill>
                  <a:srgbClr val="333333"/>
                </a:solidFill>
                <a:effectLst/>
                <a:latin typeface="Open Sans" panose="020B0606030504020204" pitchFamily="34" charset="0"/>
              </a:rPr>
              <a:t>p^q</a:t>
            </a:r>
            <a:r>
              <a:rPr lang="zh-CN" altLang="en-US" b="0" i="0" dirty="0">
                <a:solidFill>
                  <a:srgbClr val="333333"/>
                </a:solidFill>
                <a:effectLst/>
                <a:latin typeface="Open Sans" panose="020B0606030504020204" pitchFamily="34" charset="0"/>
              </a:rPr>
              <a:t>随机选择兴趣节点子集</a:t>
            </a:r>
            <a:r>
              <a:rPr lang="en-US" altLang="zh-CN" b="0" i="0" dirty="0">
                <a:solidFill>
                  <a:srgbClr val="333333"/>
                </a:solidFill>
                <a:effectLst/>
                <a:latin typeface="Open Sans" panose="020B0606030504020204" pitchFamily="34" charset="0"/>
              </a:rPr>
              <a:t>\tilde{\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，用可学习掩码标记</a:t>
            </a:r>
            <a:r>
              <a:rPr lang="en-US" altLang="zh-CN" b="0" i="0" dirty="0">
                <a:solidFill>
                  <a:srgbClr val="333333"/>
                </a:solidFill>
                <a:effectLst/>
                <a:latin typeface="Open Sans" panose="020B0606030504020204" pitchFamily="34" charset="0"/>
              </a:rPr>
              <a:t>[M]</a:t>
            </a:r>
            <a:r>
              <a:rPr lang="zh-CN" altLang="en-US" b="0" i="0" dirty="0">
                <a:solidFill>
                  <a:srgbClr val="333333"/>
                </a:solidFill>
                <a:effectLst/>
                <a:latin typeface="Open Sans" panose="020B0606030504020204" pitchFamily="34" charset="0"/>
              </a:rPr>
              <a:t>替换其嵌入。</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通过 </a:t>
            </a:r>
            <a:r>
              <a:rPr lang="en-US" altLang="zh-CN" b="0" i="0" dirty="0" err="1">
                <a:solidFill>
                  <a:srgbClr val="333333"/>
                </a:solidFill>
                <a:effectLst/>
                <a:latin typeface="Open Sans" panose="020B0606030504020204" pitchFamily="34" charset="0"/>
              </a:rPr>
              <a:t>LightGCN</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编码器和解码器重建节点嵌入，损失函数基于余弦相似度衡量重建误差：</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\frac{1}{|\tilde{\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\sum_{j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\left(1 - \frac{</a:t>
            </a:r>
            <a:r>
              <a:rPr lang="en-US" altLang="zh-CN" b="0" i="0" dirty="0" err="1">
                <a:solidFill>
                  <a:srgbClr val="333333"/>
                </a:solidFill>
                <a:effectLst/>
                <a:latin typeface="Open Sans" panose="020B0606030504020204" pitchFamily="34" charset="0"/>
              </a:rPr>
              <a:t>z_j^T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'''\|}\right)^\eta, </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\eta \</a:t>
            </a:r>
            <a:r>
              <a:rPr lang="en-US" altLang="zh-CN" b="0" i="0" dirty="0" err="1">
                <a:solidFill>
                  <a:srgbClr val="333333"/>
                </a:solidFill>
                <a:effectLst/>
                <a:latin typeface="Open Sans" panose="020B0606030504020204" pitchFamily="34" charset="0"/>
              </a:rPr>
              <a:t>geq</a:t>
            </a:r>
            <a:r>
              <a:rPr lang="en-US" altLang="zh-CN" b="0" i="0" dirty="0">
                <a:solidFill>
                  <a:srgbClr val="333333"/>
                </a:solidFill>
                <a:effectLst/>
                <a:latin typeface="Open Sans" panose="020B0606030504020204" pitchFamily="34" charset="0"/>
              </a:rPr>
              <a:t> 1</a:t>
            </a:r>
            <a:r>
              <a:rPr lang="zh-CN" altLang="en-US" b="0" i="0" dirty="0">
                <a:solidFill>
                  <a:srgbClr val="333333"/>
                </a:solidFill>
                <a:effectLst/>
                <a:latin typeface="Open Sans" panose="020B0606030504020204" pitchFamily="34" charset="0"/>
              </a:rPr>
              <a:t>为缩放因子，迫使模型聚焦关键兴趣信息。</a:t>
            </a:r>
            <a:endParaRPr lang="en-US" altLang="zh-CN" b="0" i="0" dirty="0">
              <a:solidFill>
                <a:srgbClr val="333333"/>
              </a:solidFill>
              <a:effectLst/>
              <a:latin typeface="Open Sans" panose="020B0606030504020204" pitchFamily="34" charset="0"/>
            </a:endParaRPr>
          </a:p>
          <a:p>
            <a:pPr algn="l"/>
            <a:endParaRPr lang="en-US" altLang="zh-CN" b="0" i="0" dirty="0">
              <a:solidFill>
                <a:srgbClr val="333333"/>
              </a:solidFill>
              <a:effectLst/>
              <a:latin typeface="Open Sans" panose="020B0606030504020204" pitchFamily="34" charset="0"/>
            </a:endParaRPr>
          </a:p>
          <a:p>
            <a:pPr algn="l"/>
            <a:r>
              <a:rPr lang="en-US" altLang="zh-CN" b="1" i="0" dirty="0">
                <a:solidFill>
                  <a:srgbClr val="333333"/>
                </a:solidFill>
                <a:effectLst/>
                <a:latin typeface="Open Sans" panose="020B0606030504020204" pitchFamily="34" charset="0"/>
              </a:rPr>
              <a:t>User Interest Reconstruction </a:t>
            </a:r>
            <a:r>
              <a:rPr lang="zh-CN" altLang="en-US" b="1" i="0" dirty="0">
                <a:solidFill>
                  <a:srgbClr val="333333"/>
                </a:solidFill>
                <a:effectLst/>
                <a:latin typeface="Open Sans" panose="020B0606030504020204" pitchFamily="34" charset="0"/>
              </a:rPr>
              <a:t>模块详细总结</a:t>
            </a:r>
          </a:p>
          <a:p>
            <a:pPr algn="l"/>
            <a:r>
              <a:rPr lang="zh-CN" altLang="en-US" b="1" i="0" dirty="0">
                <a:solidFill>
                  <a:srgbClr val="333333"/>
                </a:solidFill>
                <a:effectLst/>
                <a:latin typeface="Open Sans" panose="020B0606030504020204" pitchFamily="34" charset="0"/>
              </a:rPr>
              <a:t>一、设计背景与目标</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核心挑战</a:t>
            </a:r>
            <a:r>
              <a:rPr lang="zh-CN" altLang="en-US" b="0" i="0" dirty="0">
                <a:solidFill>
                  <a:srgbClr val="333333"/>
                </a:solidFill>
                <a:effectLst/>
                <a:latin typeface="Open Sans" panose="020B0606030504020204" pitchFamily="34" charset="0"/>
              </a:rPr>
              <a:t>：由于大语言模型（</a:t>
            </a:r>
            <a:r>
              <a:rPr lang="en-US" altLang="zh-CN" b="0" i="0" dirty="0">
                <a:solidFill>
                  <a:srgbClr val="333333"/>
                </a:solidFill>
                <a:effectLst/>
                <a:latin typeface="Open Sans" panose="020B0606030504020204" pitchFamily="34" charset="0"/>
              </a:rPr>
              <a:t>LLM</a:t>
            </a:r>
            <a:r>
              <a:rPr lang="zh-CN" altLang="en-US" b="0" i="0" dirty="0">
                <a:solidFill>
                  <a:srgbClr val="333333"/>
                </a:solidFill>
                <a:effectLst/>
                <a:latin typeface="Open Sans" panose="020B0606030504020204" pitchFamily="34" charset="0"/>
              </a:rPr>
              <a:t>）存在 “幻觉” 问题（</a:t>
            </a:r>
            <a:r>
              <a:rPr lang="en-US" altLang="zh-CN" b="0" i="0" dirty="0">
                <a:solidFill>
                  <a:srgbClr val="333333"/>
                </a:solidFill>
                <a:effectLst/>
                <a:latin typeface="Open Sans" panose="020B0606030504020204" pitchFamily="34" charset="0"/>
              </a:rPr>
              <a:t>Zhang et al. 2023</a:t>
            </a:r>
            <a:r>
              <a:rPr lang="zh-CN" altLang="en-US" b="0" i="0" dirty="0">
                <a:solidFill>
                  <a:srgbClr val="333333"/>
                </a:solidFill>
                <a:effectLst/>
                <a:latin typeface="Open Sans" panose="020B0606030504020204" pitchFamily="34" charset="0"/>
              </a:rPr>
              <a:t>），且用户兴趣本身具有复杂性，</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推断的用户兴趣可能包含不准确或噪声信息，需通过该模块过滤无效信号。</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目标</a:t>
            </a:r>
            <a:r>
              <a:rPr lang="zh-CN" altLang="en-US" b="0" i="0" dirty="0">
                <a:solidFill>
                  <a:srgbClr val="333333"/>
                </a:solidFill>
                <a:effectLst/>
                <a:latin typeface="Open Sans" panose="020B0606030504020204" pitchFamily="34" charset="0"/>
              </a:rPr>
              <a:t>：减少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生成兴趣中的噪声干扰，提升模型对关键兴趣信息的聚焦能力，增强推荐系统的鲁棒性和泛化能力。</a:t>
            </a:r>
          </a:p>
          <a:p>
            <a:pPr algn="l"/>
            <a:r>
              <a:rPr lang="zh-CN" altLang="en-US" b="1" i="0" dirty="0">
                <a:solidFill>
                  <a:srgbClr val="333333"/>
                </a:solidFill>
                <a:effectLst/>
                <a:latin typeface="Open Sans" panose="020B0606030504020204" pitchFamily="34" charset="0"/>
              </a:rPr>
              <a:t>二、技术方案：动态掩码与图自动编码器</a:t>
            </a:r>
          </a:p>
          <a:p>
            <a:pPr algn="l">
              <a:buFont typeface="+mj-lt"/>
              <a:buAutoNum type="arabicPeriod"/>
            </a:pPr>
            <a:r>
              <a:rPr lang="zh-CN" altLang="en-US" b="1" i="0" dirty="0">
                <a:solidFill>
                  <a:srgbClr val="333333"/>
                </a:solidFill>
                <a:effectLst/>
                <a:latin typeface="Open Sans" panose="020B0606030504020204" pitchFamily="34" charset="0"/>
              </a:rPr>
              <a:t>动态掩码率策略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灵感来源</a:t>
            </a:r>
            <a:r>
              <a:rPr lang="zh-CN" altLang="en-US" b="0" i="0" dirty="0">
                <a:solidFill>
                  <a:srgbClr val="333333"/>
                </a:solidFill>
                <a:effectLst/>
                <a:latin typeface="Open Sans" panose="020B0606030504020204" pitchFamily="34" charset="0"/>
              </a:rPr>
              <a:t>： 借鉴课程学习（</a:t>
            </a:r>
            <a:r>
              <a:rPr lang="en-US" altLang="zh-CN" b="0" i="0" dirty="0">
                <a:solidFill>
                  <a:srgbClr val="333333"/>
                </a:solidFill>
                <a:effectLst/>
                <a:latin typeface="Open Sans" panose="020B0606030504020204" pitchFamily="34" charset="0"/>
              </a:rPr>
              <a:t>Curriculum Learning</a:t>
            </a:r>
            <a:r>
              <a:rPr lang="zh-CN" altLang="en-US" b="0" i="0" dirty="0">
                <a:solidFill>
                  <a:srgbClr val="333333"/>
                </a:solidFill>
                <a:effectLst/>
                <a:latin typeface="Open Sans" panose="020B0606030504020204" pitchFamily="34" charset="0"/>
              </a:rPr>
              <a:t>）理念，设计两种掩码率调度策略，实现 “从易到难” 的训练过程，逐步提升模型对噪声的鲁棒性。</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具体策略</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线性增长策略</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 = \alpha + q \frac{(\omega - \alpha)}{\Lambda}, </a:t>
            </a:r>
            <a:r>
              <a:rPr lang="zh-CN" altLang="en-US" b="0" i="0" dirty="0">
                <a:solidFill>
                  <a:srgbClr val="333333"/>
                </a:solidFill>
                <a:effectLst/>
                <a:latin typeface="Open Sans" panose="020B0606030504020204" pitchFamily="34" charset="0"/>
              </a:rPr>
              <a:t>掩码率随训练轮次</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线性递增，初始掩码率为</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，最大掩码率为</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\Lambda</a:t>
            </a:r>
            <a:r>
              <a:rPr lang="zh-CN" altLang="en-US" b="0" i="0" dirty="0">
                <a:solidFill>
                  <a:srgbClr val="333333"/>
                </a:solidFill>
                <a:effectLst/>
                <a:latin typeface="Open Sans" panose="020B0606030504020204" pitchFamily="34" charset="0"/>
              </a:rPr>
              <a:t>为收敛所需轮次。</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指数增长策略</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\delta_{\text{exp}}(q) = \alpha \left(\frac{\omega}{\alpha}\right)^{\frac{q}{\Lambda}}, </a:t>
            </a:r>
            <a:r>
              <a:rPr lang="zh-CN" altLang="en-US" b="0" i="0" dirty="0">
                <a:solidFill>
                  <a:srgbClr val="333333"/>
                </a:solidFill>
                <a:effectLst/>
                <a:latin typeface="Open Sans" panose="020B0606030504020204" pitchFamily="34" charset="0"/>
              </a:rPr>
              <a:t>掩码率呈指数级缓慢增长，在早期训练阶段掩码率较低，后期逐渐提高难度。</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策略对比</a:t>
            </a:r>
            <a:r>
              <a:rPr lang="zh-CN" altLang="en-US" b="0" i="0" dirty="0">
                <a:solidFill>
                  <a:srgbClr val="333333"/>
                </a:solidFill>
                <a:effectLst/>
                <a:latin typeface="Open Sans" panose="020B0606030504020204" pitchFamily="34" charset="0"/>
              </a:rPr>
              <a:t>： 指数策略的掩码率增长速度慢于线性策略（</a:t>
            </a:r>
            <a:r>
              <a:rPr lang="en-US" altLang="zh-CN" b="0" i="0" dirty="0">
                <a:solidFill>
                  <a:srgbClr val="333333"/>
                </a:solidFill>
                <a:effectLst/>
                <a:latin typeface="Open Sans" panose="020B0606030504020204" pitchFamily="34" charset="0"/>
              </a:rPr>
              <a:t>\delta_{\text{exp}}(q) &lt; \delta_{\text{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），更适合逐步引导模型学习关键兴趣特征。</a:t>
            </a:r>
          </a:p>
          <a:p>
            <a:pPr algn="l">
              <a:buFont typeface="+mj-lt"/>
              <a:buAutoNum type="arabicPeriod"/>
            </a:pPr>
            <a:r>
              <a:rPr lang="zh-CN" altLang="en-US" b="1" i="0" dirty="0">
                <a:solidFill>
                  <a:srgbClr val="333333"/>
                </a:solidFill>
                <a:effectLst/>
                <a:latin typeface="Open Sans" panose="020B0606030504020204" pitchFamily="34" charset="0"/>
              </a:rPr>
              <a:t>掩码与重建流程</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兴趣节点掩码</a:t>
            </a:r>
            <a:r>
              <a:rPr lang="zh-CN" altLang="en-US" b="0" i="0" dirty="0">
                <a:solidFill>
                  <a:srgbClr val="333333"/>
                </a:solidFill>
                <a:effectLst/>
                <a:latin typeface="Open Sans" panose="020B0606030504020204" pitchFamily="34" charset="0"/>
              </a:rPr>
              <a:t>： 根据当前轮次掩码率</a:t>
            </a:r>
            <a:r>
              <a:rPr lang="en-US" altLang="zh-CN" b="0" i="0" dirty="0" err="1">
                <a:solidFill>
                  <a:srgbClr val="333333"/>
                </a:solidFill>
                <a:effectLst/>
                <a:latin typeface="Open Sans" panose="020B0606030504020204" pitchFamily="34" charset="0"/>
              </a:rPr>
              <a:t>p^q</a:t>
            </a:r>
            <a:r>
              <a:rPr lang="zh-CN" altLang="en-US" b="0" i="0" dirty="0">
                <a:solidFill>
                  <a:srgbClr val="333333"/>
                </a:solidFill>
                <a:effectLst/>
                <a:latin typeface="Open Sans" panose="020B0606030504020204" pitchFamily="34" charset="0"/>
              </a:rPr>
              <a:t>，随机选择兴趣节点子集</a:t>
            </a:r>
            <a:r>
              <a:rPr lang="en-US" altLang="zh-CN" b="0" i="0" dirty="0">
                <a:solidFill>
                  <a:srgbClr val="333333"/>
                </a:solidFill>
                <a:effectLst/>
                <a:latin typeface="Open Sans" panose="020B0606030504020204" pitchFamily="34" charset="0"/>
              </a:rPr>
              <a:t>\tilde{\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，用可学习掩码标记</a:t>
            </a:r>
            <a:r>
              <a:rPr lang="en-US" altLang="zh-CN" b="0" i="0" dirty="0">
                <a:solidFill>
                  <a:srgbClr val="333333"/>
                </a:solidFill>
                <a:effectLst/>
                <a:latin typeface="Open Sans" panose="020B0606030504020204" pitchFamily="34" charset="0"/>
              </a:rPr>
              <a:t>([M])</a:t>
            </a:r>
            <a:r>
              <a:rPr lang="zh-CN" altLang="en-US" b="0" i="0" dirty="0">
                <a:solidFill>
                  <a:srgbClr val="333333"/>
                </a:solidFill>
                <a:effectLst/>
                <a:latin typeface="Open Sans" panose="020B0606030504020204" pitchFamily="34" charset="0"/>
              </a:rPr>
              <a:t>替换其嵌入向量：</a:t>
            </a:r>
          </a:p>
          <a:p>
            <a:pPr marL="742950" lvl="1" indent="-285750" algn="l">
              <a:buFont typeface="+mj-lt"/>
              <a:buAutoNum type="arabicPeriod"/>
            </a:pP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 \begin{cases} z_{[M]} &amp; \text{</a:t>
            </a:r>
            <a:r>
              <a:rPr lang="zh-CN" altLang="en-US" b="0" i="0" dirty="0">
                <a:solidFill>
                  <a:srgbClr val="333333"/>
                </a:solidFill>
                <a:effectLst/>
                <a:latin typeface="Open Sans" panose="020B0606030504020204" pitchFamily="34" charset="0"/>
              </a:rPr>
              <a:t>若 </a:t>
            </a:r>
            <a:r>
              <a:rPr lang="en-US" altLang="zh-CN" b="0" i="0" dirty="0">
                <a:solidFill>
                  <a:srgbClr val="333333"/>
                </a:solidFill>
                <a:effectLst/>
                <a:latin typeface="Open Sans" panose="020B0606030504020204" pitchFamily="34" charset="0"/>
              </a:rPr>
              <a:t>} 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&amp; \text{</a:t>
            </a:r>
            <a:r>
              <a:rPr lang="zh-CN" altLang="en-US" b="0" i="0" dirty="0">
                <a:solidFill>
                  <a:srgbClr val="333333"/>
                </a:solidFill>
                <a:effectLst/>
                <a:latin typeface="Open Sans" panose="020B0606030504020204" pitchFamily="34" charset="0"/>
              </a:rPr>
              <a:t>若 </a:t>
            </a:r>
            <a:r>
              <a:rPr lang="en-US" altLang="zh-CN" b="0" i="0" dirty="0">
                <a:solidFill>
                  <a:srgbClr val="333333"/>
                </a:solidFill>
                <a:effectLst/>
                <a:latin typeface="Open Sans" panose="020B0606030504020204" pitchFamily="34" charset="0"/>
              </a:rPr>
              <a:t>} j \</a:t>
            </a:r>
            <a:r>
              <a:rPr lang="en-US" altLang="zh-CN" b="0" i="0" dirty="0" err="1">
                <a:solidFill>
                  <a:srgbClr val="333333"/>
                </a:solidFill>
                <a:effectLst/>
                <a:latin typeface="Open Sans" panose="020B0606030504020204" pitchFamily="34" charset="0"/>
              </a:rPr>
              <a:t>notin</a:t>
            </a:r>
            <a:r>
              <a:rPr lang="en-US" altLang="zh-CN" b="0" i="0" dirty="0">
                <a:solidFill>
                  <a:srgbClr val="333333"/>
                </a:solidFill>
                <a:effectLst/>
                <a:latin typeface="Open Sans" panose="020B0606030504020204" pitchFamily="34" charset="0"/>
              </a:rPr>
              <a:t>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\end{cases} </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该操作迫使模型学习未被掩码的关键兴趣节点表示。</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图自动编码器（</a:t>
            </a:r>
            <a:r>
              <a:rPr lang="en-US" altLang="zh-CN" b="1" i="0" dirty="0">
                <a:solidFill>
                  <a:srgbClr val="333333"/>
                </a:solidFill>
                <a:effectLst/>
                <a:latin typeface="Open Sans" panose="020B0606030504020204" pitchFamily="34" charset="0"/>
              </a:rPr>
              <a:t>GMAE</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编码器</a:t>
            </a:r>
            <a:r>
              <a:rPr lang="zh-CN" altLang="en-US" b="0" i="0" dirty="0">
                <a:solidFill>
                  <a:srgbClr val="333333"/>
                </a:solidFill>
                <a:effectLst/>
                <a:latin typeface="Open Sans" panose="020B0606030504020204" pitchFamily="34" charset="0"/>
              </a:rPr>
              <a:t>：使用</a:t>
            </a:r>
            <a:r>
              <a:rPr lang="en-US" altLang="zh-CN" b="0" i="0" dirty="0">
                <a:solidFill>
                  <a:srgbClr val="333333"/>
                </a:solidFill>
                <a:effectLst/>
                <a:latin typeface="Open Sans" panose="020B0606030504020204" pitchFamily="34" charset="0"/>
              </a:rPr>
              <a:t>((l-1))</a:t>
            </a:r>
            <a:r>
              <a:rPr lang="zh-CN" altLang="en-US" b="0" i="0" dirty="0">
                <a:solidFill>
                  <a:srgbClr val="333333"/>
                </a:solidFill>
                <a:effectLst/>
                <a:latin typeface="Open Sans" panose="020B0606030504020204" pitchFamily="34" charset="0"/>
              </a:rPr>
              <a:t>层 </a:t>
            </a:r>
            <a:r>
              <a:rPr lang="en-US" altLang="zh-CN" b="0"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）对掩码后的嵌入矩阵</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和图结构</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{G})</a:t>
            </a:r>
            <a:r>
              <a:rPr lang="zh-CN" altLang="en-US" b="0" i="0" dirty="0">
                <a:solidFill>
                  <a:srgbClr val="333333"/>
                </a:solidFill>
                <a:effectLst/>
                <a:latin typeface="Open Sans" panose="020B0606030504020204" pitchFamily="34" charset="0"/>
              </a:rPr>
              <a:t>进行编码，提取图结构特征。</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解码器</a:t>
            </a:r>
            <a:r>
              <a:rPr lang="zh-CN" altLang="en-US" b="0" i="0" dirty="0">
                <a:solidFill>
                  <a:srgbClr val="333333"/>
                </a:solidFill>
                <a:effectLst/>
                <a:latin typeface="Open Sans" panose="020B0606030504020204" pitchFamily="34" charset="0"/>
              </a:rPr>
              <a:t>：通过 </a:t>
            </a:r>
            <a:r>
              <a:rPr lang="en-US" altLang="zh-CN" b="0" i="0" dirty="0">
                <a:solidFill>
                  <a:srgbClr val="333333"/>
                </a:solidFill>
                <a:effectLst/>
                <a:latin typeface="Open Sans" panose="020B0606030504020204" pitchFamily="34" charset="0"/>
              </a:rPr>
              <a:t>1 </a:t>
            </a:r>
            <a:r>
              <a:rPr lang="zh-CN" altLang="en-US" b="0" i="0" dirty="0">
                <a:solidFill>
                  <a:srgbClr val="333333"/>
                </a:solidFill>
                <a:effectLst/>
                <a:latin typeface="Open Sans" panose="020B0606030504020204" pitchFamily="34" charset="0"/>
              </a:rPr>
              <a:t>层 </a:t>
            </a:r>
            <a:r>
              <a:rPr lang="en-US" altLang="zh-CN" b="0" i="0" dirty="0" err="1">
                <a:solidFill>
                  <a:srgbClr val="333333"/>
                </a:solidFill>
                <a:effectLst/>
                <a:latin typeface="Open Sans" panose="020B0606030504020204" pitchFamily="34" charset="0"/>
              </a:rPr>
              <a:t>LightGCN</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和解码器重建节点嵌入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，并通过线性投影层</a:t>
            </a:r>
            <a:r>
              <a:rPr lang="en-US" altLang="zh-CN" b="0" i="0" dirty="0">
                <a:solidFill>
                  <a:srgbClr val="333333"/>
                </a:solidFill>
                <a:effectLst/>
                <a:latin typeface="Open Sans" panose="020B0606030504020204" pitchFamily="34" charset="0"/>
              </a:rPr>
              <a:t>(\chi(\</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调整维度。</a:t>
            </a:r>
          </a:p>
          <a:p>
            <a:pPr algn="l">
              <a:buFont typeface="+mj-lt"/>
              <a:buAutoNum type="arabicPeriod"/>
            </a:pPr>
            <a:r>
              <a:rPr lang="zh-CN" altLang="en-US" b="1" i="0" dirty="0">
                <a:solidFill>
                  <a:srgbClr val="333333"/>
                </a:solidFill>
                <a:effectLst/>
                <a:latin typeface="Open Sans" panose="020B0606030504020204" pitchFamily="34" charset="0"/>
              </a:rPr>
              <a:t>损失函数设计（嵌入重建损失）</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余弦相似度损失</a:t>
            </a:r>
            <a:r>
              <a:rPr lang="zh-CN" altLang="en-US" b="0" i="0" dirty="0">
                <a:solidFill>
                  <a:srgbClr val="333333"/>
                </a:solidFill>
                <a:effectLst/>
                <a:latin typeface="Open Sans" panose="020B0606030504020204" pitchFamily="34" charset="0"/>
              </a:rPr>
              <a:t>： 对比原始嵌入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与重建嵌入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，使用余弦相似度衡量误差，公式为：</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\frac{1}{|\tilde{\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\sum_{j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\left(1 - \frac{</a:t>
            </a:r>
            <a:r>
              <a:rPr lang="en-US" altLang="zh-CN" b="0" i="0" dirty="0" err="1">
                <a:solidFill>
                  <a:srgbClr val="333333"/>
                </a:solidFill>
                <a:effectLst/>
                <a:latin typeface="Open Sans" panose="020B0606030504020204" pitchFamily="34" charset="0"/>
              </a:rPr>
              <a:t>z_j^T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'''\|}\right)^\eta, \quad \eta \</a:t>
            </a:r>
            <a:r>
              <a:rPr lang="en-US" altLang="zh-CN" b="0" i="0" dirty="0" err="1">
                <a:solidFill>
                  <a:srgbClr val="333333"/>
                </a:solidFill>
                <a:effectLst/>
                <a:latin typeface="Open Sans" panose="020B0606030504020204" pitchFamily="34" charset="0"/>
              </a:rPr>
              <a:t>geq</a:t>
            </a:r>
            <a:r>
              <a:rPr lang="en-US" altLang="zh-CN" b="0" i="0" dirty="0">
                <a:solidFill>
                  <a:srgbClr val="333333"/>
                </a:solidFill>
                <a:effectLst/>
                <a:latin typeface="Open Sans" panose="020B0606030504020204" pitchFamily="34" charset="0"/>
              </a:rPr>
              <a:t> 1, </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\eta</a:t>
            </a:r>
            <a:r>
              <a:rPr lang="zh-CN" altLang="en-US" b="0" i="0" dirty="0">
                <a:solidFill>
                  <a:srgbClr val="333333"/>
                </a:solidFill>
                <a:effectLst/>
                <a:latin typeface="Open Sans" panose="020B0606030504020204" pitchFamily="34" charset="0"/>
              </a:rPr>
              <a:t>为缩放因子，通过 </a:t>
            </a:r>
            <a:r>
              <a:rPr lang="en-US" altLang="zh-CN" b="0" i="0" dirty="0">
                <a:solidFill>
                  <a:srgbClr val="333333"/>
                </a:solidFill>
                <a:effectLst/>
                <a:latin typeface="Open Sans" panose="020B0606030504020204" pitchFamily="34" charset="0"/>
              </a:rPr>
              <a:t>L2 </a:t>
            </a:r>
            <a:r>
              <a:rPr lang="zh-CN" altLang="en-US" b="0" i="0" dirty="0">
                <a:solidFill>
                  <a:srgbClr val="333333"/>
                </a:solidFill>
                <a:effectLst/>
                <a:latin typeface="Open Sans" panose="020B0606030504020204" pitchFamily="34" charset="0"/>
              </a:rPr>
              <a:t>归一化和指数项放大误差，强化关键节点的重建精度。</a:t>
            </a: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1" i="0" dirty="0">
                <a:solidFill>
                  <a:srgbClr val="333333"/>
                </a:solidFill>
                <a:effectLst/>
                <a:latin typeface="Open Sans" panose="020B0606030504020204" pitchFamily="34" charset="0"/>
              </a:rPr>
              <a:t>CIKG-based Recommendation </a:t>
            </a:r>
            <a:r>
              <a:rPr lang="zh-CN" altLang="en-US" b="1" i="0" dirty="0">
                <a:solidFill>
                  <a:srgbClr val="333333"/>
                </a:solidFill>
                <a:effectLst/>
                <a:latin typeface="Open Sans" panose="020B0606030504020204" pitchFamily="34" charset="0"/>
              </a:rPr>
              <a:t>部分</a:t>
            </a:r>
            <a:endParaRPr lang="en-US" altLang="zh-CN" b="1" i="0" dirty="0">
              <a:solidFill>
                <a:srgbClr val="333333"/>
              </a:solidFill>
              <a:effectLst/>
              <a:latin typeface="Open Sans" panose="020B0606030504020204" pitchFamily="34" charset="0"/>
            </a:endParaRPr>
          </a:p>
          <a:p>
            <a:pPr algn="l"/>
            <a:endParaRPr lang="zh-CN" altLang="en-US" b="1"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一、模块概述</a:t>
            </a:r>
          </a:p>
          <a:p>
            <a:pPr algn="l"/>
            <a:r>
              <a:rPr lang="en-US" altLang="zh-CN" b="0" i="0" dirty="0">
                <a:solidFill>
                  <a:srgbClr val="333333"/>
                </a:solidFill>
                <a:effectLst/>
                <a:latin typeface="Open Sans" panose="020B0606030504020204" pitchFamily="34" charset="0"/>
              </a:rPr>
              <a:t>CIKG-based Recommendation </a:t>
            </a:r>
            <a:r>
              <a:rPr lang="zh-CN" altLang="en-US" b="0" i="0" dirty="0">
                <a:solidFill>
                  <a:srgbClr val="333333"/>
                </a:solidFill>
                <a:effectLst/>
                <a:latin typeface="Open Sans" panose="020B0606030504020204" pitchFamily="34" charset="0"/>
              </a:rPr>
              <a:t>是 </a:t>
            </a:r>
            <a:r>
              <a:rPr lang="en-US" altLang="zh-CN" b="0" i="0" dirty="0" err="1">
                <a:solidFill>
                  <a:srgbClr val="333333"/>
                </a:solidFill>
                <a:effectLst/>
                <a:latin typeface="Open Sans" panose="020B0606030504020204" pitchFamily="34" charset="0"/>
              </a:rPr>
              <a:t>CIKGRec</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框架的核心推荐阶段，旨在利用构建好的协作兴趣知识图（</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）进行高效推荐。该部分包含三个关键模块：</a:t>
            </a:r>
            <a:r>
              <a:rPr lang="zh-CN" altLang="en-US" b="1" i="0" dirty="0">
                <a:solidFill>
                  <a:srgbClr val="333333"/>
                </a:solidFill>
                <a:effectLst/>
                <a:latin typeface="Open Sans" panose="020B0606030504020204" pitchFamily="34" charset="0"/>
              </a:rPr>
              <a:t>用户兴趣重建模块</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User Interest Reconstruction</a:t>
            </a:r>
            <a:r>
              <a:rPr lang="zh-CN" altLang="en-US" b="0" i="0" dirty="0">
                <a:solidFill>
                  <a:srgbClr val="333333"/>
                </a:solidFill>
                <a:effectLst/>
                <a:latin typeface="Open Sans" panose="020B0606030504020204" pitchFamily="34" charset="0"/>
              </a:rPr>
              <a:t>）、</a:t>
            </a:r>
            <a:r>
              <a:rPr lang="zh-CN" altLang="en-US" b="1" i="0" dirty="0">
                <a:solidFill>
                  <a:srgbClr val="333333"/>
                </a:solidFill>
                <a:effectLst/>
                <a:latin typeface="Open Sans" panose="020B0606030504020204" pitchFamily="34" charset="0"/>
              </a:rPr>
              <a:t>跨域对比学习模块</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Cross-domain Contrastive Learning</a:t>
            </a:r>
            <a:r>
              <a:rPr lang="zh-CN" altLang="en-US" b="0" i="0" dirty="0">
                <a:solidFill>
                  <a:srgbClr val="333333"/>
                </a:solidFill>
                <a:effectLst/>
                <a:latin typeface="Open Sans" panose="020B0606030504020204" pitchFamily="34" charset="0"/>
              </a:rPr>
              <a:t>）和</a:t>
            </a:r>
            <a:r>
              <a:rPr lang="zh-CN" altLang="en-US" b="1" i="0" dirty="0">
                <a:solidFill>
                  <a:srgbClr val="333333"/>
                </a:solidFill>
                <a:effectLst/>
                <a:latin typeface="Open Sans" panose="020B0606030504020204" pitchFamily="34" charset="0"/>
              </a:rPr>
              <a:t>模型训练</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Model Training</a:t>
            </a:r>
            <a:r>
              <a:rPr lang="zh-CN" altLang="en-US" b="0" i="0" dirty="0">
                <a:solidFill>
                  <a:srgbClr val="333333"/>
                </a:solidFill>
                <a:effectLst/>
                <a:latin typeface="Open Sans" panose="020B0606030504020204" pitchFamily="34" charset="0"/>
              </a:rPr>
              <a:t>）。通过这三个模块的协同作用，解决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生成信息的噪声问题和跨域知识迁移挑战，提升推荐准确性和鲁棒性。</a:t>
            </a:r>
            <a:endParaRPr lang="en-US" altLang="zh-CN" b="0" i="0" dirty="0">
              <a:solidFill>
                <a:srgbClr val="333333"/>
              </a:solidFill>
              <a:effectLst/>
              <a:latin typeface="Open Sans" panose="020B0606030504020204" pitchFamily="34" charset="0"/>
            </a:endParaRPr>
          </a:p>
          <a:p>
            <a:pPr algn="l"/>
            <a:endParaRPr lang="zh-CN" altLang="en-US" b="0" i="0" dirty="0">
              <a:solidFill>
                <a:srgbClr val="333333"/>
              </a:solidFill>
              <a:effectLst/>
              <a:latin typeface="Open Sans" panose="020B0606030504020204" pitchFamily="34" charset="0"/>
            </a:endParaRPr>
          </a:p>
          <a:p>
            <a:pPr algn="l"/>
            <a:r>
              <a:rPr lang="zh-CN" altLang="en-US" b="1" i="0" dirty="0">
                <a:solidFill>
                  <a:srgbClr val="333333"/>
                </a:solidFill>
                <a:effectLst/>
                <a:latin typeface="Open Sans" panose="020B0606030504020204" pitchFamily="34" charset="0"/>
              </a:rPr>
              <a:t>二、用户兴趣重建模块（抗噪声）</a:t>
            </a:r>
          </a:p>
          <a:p>
            <a:pPr algn="l">
              <a:buFont typeface="+mj-lt"/>
              <a:buAutoNum type="arabicPeriod"/>
            </a:pPr>
            <a:r>
              <a:rPr lang="zh-CN" altLang="en-US" b="1" i="0" dirty="0">
                <a:solidFill>
                  <a:srgbClr val="333333"/>
                </a:solidFill>
                <a:effectLst/>
                <a:latin typeface="Open Sans" panose="020B0606030504020204" pitchFamily="34" charset="0"/>
              </a:rPr>
              <a:t>设计目标</a:t>
            </a:r>
            <a:r>
              <a:rPr lang="zh-CN" altLang="en-US" b="0" i="0" dirty="0">
                <a:solidFill>
                  <a:srgbClr val="333333"/>
                </a:solidFill>
                <a:effectLst/>
                <a:latin typeface="Open Sans" panose="020B0606030504020204" pitchFamily="34" charset="0"/>
              </a:rPr>
              <a:t> 由于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存在 “幻觉” 问题，生成的用户兴趣可能包含噪声，需通过该模块过滤无效信息，提升兴趣表示的可靠性。</a:t>
            </a:r>
          </a:p>
          <a:p>
            <a:pPr algn="l">
              <a:buFont typeface="+mj-lt"/>
              <a:buAutoNum type="arabicPeriod"/>
            </a:pPr>
            <a:r>
              <a:rPr lang="zh-CN" altLang="en-US" b="1" i="0" dirty="0">
                <a:solidFill>
                  <a:srgbClr val="333333"/>
                </a:solidFill>
                <a:effectLst/>
                <a:latin typeface="Open Sans" panose="020B0606030504020204" pitchFamily="34" charset="0"/>
              </a:rPr>
              <a:t>技术实现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动态掩码策略</a:t>
            </a:r>
            <a:r>
              <a:rPr lang="zh-CN" altLang="en-US" b="0" i="0" dirty="0">
                <a:solidFill>
                  <a:srgbClr val="333333"/>
                </a:solidFill>
                <a:effectLst/>
                <a:latin typeface="Open Sans" panose="020B0606030504020204" pitchFamily="34" charset="0"/>
              </a:rPr>
              <a:t>：采用线性增长和指数增长两种掩码率调度策略，动态控制兴趣节点的掩码比例，模拟 “从易到难” 的学习过程（类似课程学习）：</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线性策略：</a:t>
            </a:r>
            <a:r>
              <a:rPr lang="en-US" altLang="zh-CN" b="0" i="0" dirty="0">
                <a:solidFill>
                  <a:srgbClr val="333333"/>
                </a:solidFill>
                <a:effectLst/>
                <a:latin typeface="Open Sans" panose="020B0606030504020204" pitchFamily="34" charset="0"/>
              </a:rPr>
              <a:t>\delta_{\text{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 = \alpha + q\frac{(\omega - \alpha)}{\Lambda}</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指数策略：</a:t>
            </a:r>
            <a:r>
              <a:rPr lang="en-US" altLang="zh-CN" b="0" i="0" dirty="0">
                <a:solidFill>
                  <a:srgbClr val="333333"/>
                </a:solidFill>
                <a:effectLst/>
                <a:latin typeface="Open Sans" panose="020B0606030504020204" pitchFamily="34" charset="0"/>
              </a:rPr>
              <a:t>\delta_{\text{exp}}(q) = \alpha\left(\frac{\omega}{\alpha}\right)^{\frac{q}{\Lambda}} </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为初始掩码率（如 </a:t>
            </a:r>
            <a:r>
              <a:rPr lang="en-US" altLang="zh-CN" b="0" i="0" dirty="0">
                <a:solidFill>
                  <a:srgbClr val="333333"/>
                </a:solidFill>
                <a:effectLst/>
                <a:latin typeface="Open Sans" panose="020B0606030504020204" pitchFamily="34" charset="0"/>
              </a:rPr>
              <a:t>0.1</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为最大掩码率（如 </a:t>
            </a:r>
            <a:r>
              <a:rPr lang="en-US" altLang="zh-CN" b="0" i="0" dirty="0">
                <a:solidFill>
                  <a:srgbClr val="333333"/>
                </a:solidFill>
                <a:effectLst/>
                <a:latin typeface="Open Sans" panose="020B0606030504020204" pitchFamily="34" charset="0"/>
              </a:rPr>
              <a:t>0.95</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\Lambda</a:t>
            </a:r>
            <a:r>
              <a:rPr lang="zh-CN" altLang="en-US" b="0" i="0" dirty="0">
                <a:solidFill>
                  <a:srgbClr val="333333"/>
                </a:solidFill>
                <a:effectLst/>
                <a:latin typeface="Open Sans" panose="020B0606030504020204" pitchFamily="34" charset="0"/>
              </a:rPr>
              <a:t>为收敛轮次，</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为当前轮次。指数策略使任务难度增长更缓慢，优于线性策略。</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掩码与重建流程</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根据掩码率</a:t>
            </a:r>
            <a:r>
              <a:rPr lang="en-US" altLang="zh-CN" b="0" i="0" dirty="0" err="1">
                <a:solidFill>
                  <a:srgbClr val="333333"/>
                </a:solidFill>
                <a:effectLst/>
                <a:latin typeface="Open Sans" panose="020B0606030504020204" pitchFamily="34" charset="0"/>
              </a:rPr>
              <a:t>p^q</a:t>
            </a:r>
            <a:r>
              <a:rPr lang="zh-CN" altLang="en-US" b="0" i="0" dirty="0">
                <a:solidFill>
                  <a:srgbClr val="333333"/>
                </a:solidFill>
                <a:effectLst/>
                <a:latin typeface="Open Sans" panose="020B0606030504020204" pitchFamily="34" charset="0"/>
              </a:rPr>
              <a:t>随机选择兴趣节点子集</a:t>
            </a:r>
            <a:r>
              <a:rPr lang="en-US" altLang="zh-CN" b="0" i="0" dirty="0">
                <a:solidFill>
                  <a:srgbClr val="333333"/>
                </a:solidFill>
                <a:effectLst/>
                <a:latin typeface="Open Sans" panose="020B0606030504020204" pitchFamily="34" charset="0"/>
              </a:rPr>
              <a:t>\tilde{\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，用可学习掩码标记</a:t>
            </a:r>
            <a:r>
              <a:rPr lang="en-US" altLang="zh-CN" b="0" i="0" dirty="0">
                <a:solidFill>
                  <a:srgbClr val="333333"/>
                </a:solidFill>
                <a:effectLst/>
                <a:latin typeface="Open Sans" panose="020B0606030504020204" pitchFamily="34" charset="0"/>
              </a:rPr>
              <a:t>[M]</a:t>
            </a:r>
            <a:r>
              <a:rPr lang="zh-CN" altLang="en-US" b="0" i="0" dirty="0">
                <a:solidFill>
                  <a:srgbClr val="333333"/>
                </a:solidFill>
                <a:effectLst/>
                <a:latin typeface="Open Sans" panose="020B0606030504020204" pitchFamily="34" charset="0"/>
              </a:rPr>
              <a:t>替换其嵌入。</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通过 </a:t>
            </a:r>
            <a:r>
              <a:rPr lang="en-US" altLang="zh-CN" b="0" i="0" dirty="0" err="1">
                <a:solidFill>
                  <a:srgbClr val="333333"/>
                </a:solidFill>
                <a:effectLst/>
                <a:latin typeface="Open Sans" panose="020B0606030504020204" pitchFamily="34" charset="0"/>
              </a:rPr>
              <a:t>LightGCN</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编码器和解码器重建节点嵌入，损失函数基于余弦相似度衡量重建误差：</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\frac{1}{|\tilde{\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\sum_{j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\left(1 - \frac{</a:t>
            </a:r>
            <a:r>
              <a:rPr lang="en-US" altLang="zh-CN" b="0" i="0" dirty="0" err="1">
                <a:solidFill>
                  <a:srgbClr val="333333"/>
                </a:solidFill>
                <a:effectLst/>
                <a:latin typeface="Open Sans" panose="020B0606030504020204" pitchFamily="34" charset="0"/>
              </a:rPr>
              <a:t>z_j^T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'''\|}\right)^\eta, </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\eta \</a:t>
            </a:r>
            <a:r>
              <a:rPr lang="en-US" altLang="zh-CN" b="0" i="0" dirty="0" err="1">
                <a:solidFill>
                  <a:srgbClr val="333333"/>
                </a:solidFill>
                <a:effectLst/>
                <a:latin typeface="Open Sans" panose="020B0606030504020204" pitchFamily="34" charset="0"/>
              </a:rPr>
              <a:t>geq</a:t>
            </a:r>
            <a:r>
              <a:rPr lang="en-US" altLang="zh-CN" b="0" i="0" dirty="0">
                <a:solidFill>
                  <a:srgbClr val="333333"/>
                </a:solidFill>
                <a:effectLst/>
                <a:latin typeface="Open Sans" panose="020B0606030504020204" pitchFamily="34" charset="0"/>
              </a:rPr>
              <a:t> 1</a:t>
            </a:r>
            <a:r>
              <a:rPr lang="zh-CN" altLang="en-US" b="0" i="0" dirty="0">
                <a:solidFill>
                  <a:srgbClr val="333333"/>
                </a:solidFill>
                <a:effectLst/>
                <a:latin typeface="Open Sans" panose="020B0606030504020204" pitchFamily="34" charset="0"/>
              </a:rPr>
              <a:t>为缩放因子，迫使模型聚焦关键兴趣信息。</a:t>
            </a:r>
            <a:endParaRPr lang="en-US" altLang="zh-CN" b="0" i="0" dirty="0">
              <a:solidFill>
                <a:srgbClr val="333333"/>
              </a:solidFill>
              <a:effectLst/>
              <a:latin typeface="Open Sans" panose="020B0606030504020204" pitchFamily="34" charset="0"/>
            </a:endParaRPr>
          </a:p>
          <a:p>
            <a:pPr algn="l"/>
            <a:endParaRPr lang="en-US" altLang="zh-CN" b="0" i="0" dirty="0">
              <a:solidFill>
                <a:srgbClr val="333333"/>
              </a:solidFill>
              <a:effectLst/>
              <a:latin typeface="Open Sans" panose="020B0606030504020204" pitchFamily="34" charset="0"/>
            </a:endParaRPr>
          </a:p>
          <a:p>
            <a:pPr algn="l"/>
            <a:r>
              <a:rPr lang="en-US" altLang="zh-CN" b="1" i="0" dirty="0">
                <a:solidFill>
                  <a:srgbClr val="333333"/>
                </a:solidFill>
                <a:effectLst/>
                <a:latin typeface="Open Sans" panose="020B0606030504020204" pitchFamily="34" charset="0"/>
              </a:rPr>
              <a:t>User Interest Reconstruction </a:t>
            </a:r>
            <a:r>
              <a:rPr lang="zh-CN" altLang="en-US" b="1" i="0" dirty="0">
                <a:solidFill>
                  <a:srgbClr val="333333"/>
                </a:solidFill>
                <a:effectLst/>
                <a:latin typeface="Open Sans" panose="020B0606030504020204" pitchFamily="34" charset="0"/>
              </a:rPr>
              <a:t>模块详细总结</a:t>
            </a:r>
          </a:p>
          <a:p>
            <a:pPr algn="l"/>
            <a:r>
              <a:rPr lang="zh-CN" altLang="en-US" b="1" i="0" dirty="0">
                <a:solidFill>
                  <a:srgbClr val="333333"/>
                </a:solidFill>
                <a:effectLst/>
                <a:latin typeface="Open Sans" panose="020B0606030504020204" pitchFamily="34" charset="0"/>
              </a:rPr>
              <a:t>一、设计背景与目标</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核心挑战</a:t>
            </a:r>
            <a:r>
              <a:rPr lang="zh-CN" altLang="en-US" b="0" i="0" dirty="0">
                <a:solidFill>
                  <a:srgbClr val="333333"/>
                </a:solidFill>
                <a:effectLst/>
                <a:latin typeface="Open Sans" panose="020B0606030504020204" pitchFamily="34" charset="0"/>
              </a:rPr>
              <a:t>：由于大语言模型（</a:t>
            </a:r>
            <a:r>
              <a:rPr lang="en-US" altLang="zh-CN" b="0" i="0" dirty="0">
                <a:solidFill>
                  <a:srgbClr val="333333"/>
                </a:solidFill>
                <a:effectLst/>
                <a:latin typeface="Open Sans" panose="020B0606030504020204" pitchFamily="34" charset="0"/>
              </a:rPr>
              <a:t>LLM</a:t>
            </a:r>
            <a:r>
              <a:rPr lang="zh-CN" altLang="en-US" b="0" i="0" dirty="0">
                <a:solidFill>
                  <a:srgbClr val="333333"/>
                </a:solidFill>
                <a:effectLst/>
                <a:latin typeface="Open Sans" panose="020B0606030504020204" pitchFamily="34" charset="0"/>
              </a:rPr>
              <a:t>）存在 “幻觉” 问题（</a:t>
            </a:r>
            <a:r>
              <a:rPr lang="en-US" altLang="zh-CN" b="0" i="0" dirty="0">
                <a:solidFill>
                  <a:srgbClr val="333333"/>
                </a:solidFill>
                <a:effectLst/>
                <a:latin typeface="Open Sans" panose="020B0606030504020204" pitchFamily="34" charset="0"/>
              </a:rPr>
              <a:t>Zhang et al. 2023</a:t>
            </a:r>
            <a:r>
              <a:rPr lang="zh-CN" altLang="en-US" b="0" i="0" dirty="0">
                <a:solidFill>
                  <a:srgbClr val="333333"/>
                </a:solidFill>
                <a:effectLst/>
                <a:latin typeface="Open Sans" panose="020B0606030504020204" pitchFamily="34" charset="0"/>
              </a:rPr>
              <a:t>），且用户兴趣本身具有复杂性，</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推断的用户兴趣可能包含不准确或噪声信息，需通过该模块过滤无效信号。</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目标</a:t>
            </a:r>
            <a:r>
              <a:rPr lang="zh-CN" altLang="en-US" b="0" i="0" dirty="0">
                <a:solidFill>
                  <a:srgbClr val="333333"/>
                </a:solidFill>
                <a:effectLst/>
                <a:latin typeface="Open Sans" panose="020B0606030504020204" pitchFamily="34" charset="0"/>
              </a:rPr>
              <a:t>：减少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生成兴趣中的噪声干扰，提升模型对关键兴趣信息的聚焦能力，增强推荐系统的鲁棒性和泛化能力。</a:t>
            </a:r>
          </a:p>
          <a:p>
            <a:pPr algn="l"/>
            <a:r>
              <a:rPr lang="zh-CN" altLang="en-US" b="1" i="0" dirty="0">
                <a:solidFill>
                  <a:srgbClr val="333333"/>
                </a:solidFill>
                <a:effectLst/>
                <a:latin typeface="Open Sans" panose="020B0606030504020204" pitchFamily="34" charset="0"/>
              </a:rPr>
              <a:t>二、技术方案：动态掩码与图自动编码器</a:t>
            </a:r>
          </a:p>
          <a:p>
            <a:pPr algn="l">
              <a:buFont typeface="+mj-lt"/>
              <a:buAutoNum type="arabicPeriod"/>
            </a:pPr>
            <a:r>
              <a:rPr lang="zh-CN" altLang="en-US" b="1" i="0" dirty="0">
                <a:solidFill>
                  <a:srgbClr val="333333"/>
                </a:solidFill>
                <a:effectLst/>
                <a:latin typeface="Open Sans" panose="020B0606030504020204" pitchFamily="34" charset="0"/>
              </a:rPr>
              <a:t>动态掩码率策略</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灵感来源</a:t>
            </a:r>
            <a:r>
              <a:rPr lang="zh-CN" altLang="en-US" b="0" i="0" dirty="0">
                <a:solidFill>
                  <a:srgbClr val="333333"/>
                </a:solidFill>
                <a:effectLst/>
                <a:latin typeface="Open Sans" panose="020B0606030504020204" pitchFamily="34" charset="0"/>
              </a:rPr>
              <a:t>： 借鉴课程学习（</a:t>
            </a:r>
            <a:r>
              <a:rPr lang="en-US" altLang="zh-CN" b="0" i="0" dirty="0">
                <a:solidFill>
                  <a:srgbClr val="333333"/>
                </a:solidFill>
                <a:effectLst/>
                <a:latin typeface="Open Sans" panose="020B0606030504020204" pitchFamily="34" charset="0"/>
              </a:rPr>
              <a:t>Curriculum Learning</a:t>
            </a:r>
            <a:r>
              <a:rPr lang="zh-CN" altLang="en-US" b="0" i="0" dirty="0">
                <a:solidFill>
                  <a:srgbClr val="333333"/>
                </a:solidFill>
                <a:effectLst/>
                <a:latin typeface="Open Sans" panose="020B0606030504020204" pitchFamily="34" charset="0"/>
              </a:rPr>
              <a:t>）理念，设计两种掩码率调度策略，实现 “从易到难” 的训练过程，逐步提升模型对噪声的鲁棒性。</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具体策略</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线性增长策略</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 = \alpha + q \frac{(\omega - \alpha)}{\Lambda}, </a:t>
            </a:r>
            <a:r>
              <a:rPr lang="zh-CN" altLang="en-US" b="0" i="0" dirty="0">
                <a:solidFill>
                  <a:srgbClr val="333333"/>
                </a:solidFill>
                <a:effectLst/>
                <a:latin typeface="Open Sans" panose="020B0606030504020204" pitchFamily="34" charset="0"/>
              </a:rPr>
              <a:t>掩码率随训练轮次</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线性递增，初始掩码率为</a:t>
            </a:r>
            <a:r>
              <a:rPr lang="en-US" altLang="zh-CN" b="0" i="0" dirty="0">
                <a:solidFill>
                  <a:srgbClr val="333333"/>
                </a:solidFill>
                <a:effectLst/>
                <a:latin typeface="Open Sans" panose="020B0606030504020204" pitchFamily="34" charset="0"/>
              </a:rPr>
              <a:t>\alpha</a:t>
            </a:r>
            <a:r>
              <a:rPr lang="zh-CN" altLang="en-US" b="0" i="0" dirty="0">
                <a:solidFill>
                  <a:srgbClr val="333333"/>
                </a:solidFill>
                <a:effectLst/>
                <a:latin typeface="Open Sans" panose="020B0606030504020204" pitchFamily="34" charset="0"/>
              </a:rPr>
              <a:t>，最大掩码率为</a:t>
            </a:r>
            <a:r>
              <a:rPr lang="en-US" altLang="zh-CN" b="0" i="0" dirty="0">
                <a:solidFill>
                  <a:srgbClr val="333333"/>
                </a:solidFill>
                <a:effectLst/>
                <a:latin typeface="Open Sans" panose="020B0606030504020204" pitchFamily="34" charset="0"/>
              </a:rPr>
              <a:t>\omega</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\Lambda</a:t>
            </a:r>
            <a:r>
              <a:rPr lang="zh-CN" altLang="en-US" b="0" i="0" dirty="0">
                <a:solidFill>
                  <a:srgbClr val="333333"/>
                </a:solidFill>
                <a:effectLst/>
                <a:latin typeface="Open Sans" panose="020B0606030504020204" pitchFamily="34" charset="0"/>
              </a:rPr>
              <a:t>为收敛所需轮次。</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指数增长策略</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\delta_{\text{exp}}(q) = \alpha \left(\frac{\omega}{\alpha}\right)^{\frac{q}{\Lambda}}, </a:t>
            </a:r>
            <a:r>
              <a:rPr lang="zh-CN" altLang="en-US" b="0" i="0" dirty="0">
                <a:solidFill>
                  <a:srgbClr val="333333"/>
                </a:solidFill>
                <a:effectLst/>
                <a:latin typeface="Open Sans" panose="020B0606030504020204" pitchFamily="34" charset="0"/>
              </a:rPr>
              <a:t>掩码率呈指数级缓慢增长，在早期训练阶段掩码率较低，后期逐渐提高难度。</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策略对比</a:t>
            </a:r>
            <a:r>
              <a:rPr lang="zh-CN" altLang="en-US" b="0" i="0" dirty="0">
                <a:solidFill>
                  <a:srgbClr val="333333"/>
                </a:solidFill>
                <a:effectLst/>
                <a:latin typeface="Open Sans" panose="020B0606030504020204" pitchFamily="34" charset="0"/>
              </a:rPr>
              <a:t>： 指数策略的掩码率增长速度慢于线性策略（</a:t>
            </a:r>
            <a:r>
              <a:rPr lang="en-US" altLang="zh-CN" b="0" i="0" dirty="0">
                <a:solidFill>
                  <a:srgbClr val="333333"/>
                </a:solidFill>
                <a:effectLst/>
                <a:latin typeface="Open Sans" panose="020B0606030504020204" pitchFamily="34" charset="0"/>
              </a:rPr>
              <a:t>\delta_{\text{exp}}(q) &lt; \delta_{\text{</a:t>
            </a:r>
            <a:r>
              <a:rPr lang="en-US" altLang="zh-CN" b="0" i="0" dirty="0" err="1">
                <a:solidFill>
                  <a:srgbClr val="333333"/>
                </a:solidFill>
                <a:effectLst/>
                <a:latin typeface="Open Sans" panose="020B0606030504020204" pitchFamily="34" charset="0"/>
              </a:rPr>
              <a:t>lin</a:t>
            </a:r>
            <a:r>
              <a:rPr lang="en-US" altLang="zh-CN" b="0" i="0" dirty="0">
                <a:solidFill>
                  <a:srgbClr val="333333"/>
                </a:solidFill>
                <a:effectLst/>
                <a:latin typeface="Open Sans" panose="020B0606030504020204" pitchFamily="34" charset="0"/>
              </a:rPr>
              <a:t>}}(q)</a:t>
            </a:r>
            <a:r>
              <a:rPr lang="zh-CN" altLang="en-US" b="0" i="0" dirty="0">
                <a:solidFill>
                  <a:srgbClr val="333333"/>
                </a:solidFill>
                <a:effectLst/>
                <a:latin typeface="Open Sans" panose="020B0606030504020204" pitchFamily="34" charset="0"/>
              </a:rPr>
              <a:t>），更适合逐步引导模型学习关键兴趣特征。</a:t>
            </a:r>
          </a:p>
          <a:p>
            <a:pPr algn="l">
              <a:buFont typeface="+mj-lt"/>
              <a:buAutoNum type="arabicPeriod"/>
            </a:pPr>
            <a:r>
              <a:rPr lang="zh-CN" altLang="en-US" b="1" i="0" dirty="0">
                <a:solidFill>
                  <a:srgbClr val="333333"/>
                </a:solidFill>
                <a:effectLst/>
                <a:latin typeface="Open Sans" panose="020B0606030504020204" pitchFamily="34" charset="0"/>
              </a:rPr>
              <a:t>掩码与重建流程</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兴趣节点掩码</a:t>
            </a:r>
            <a:r>
              <a:rPr lang="zh-CN" altLang="en-US" b="0" i="0" dirty="0">
                <a:solidFill>
                  <a:srgbClr val="333333"/>
                </a:solidFill>
                <a:effectLst/>
                <a:latin typeface="Open Sans" panose="020B0606030504020204" pitchFamily="34" charset="0"/>
              </a:rPr>
              <a:t>： 根据当前轮次掩码率</a:t>
            </a:r>
            <a:r>
              <a:rPr lang="en-US" altLang="zh-CN" b="0" i="0" dirty="0" err="1">
                <a:solidFill>
                  <a:srgbClr val="333333"/>
                </a:solidFill>
                <a:effectLst/>
                <a:latin typeface="Open Sans" panose="020B0606030504020204" pitchFamily="34" charset="0"/>
              </a:rPr>
              <a:t>p^q</a:t>
            </a:r>
            <a:r>
              <a:rPr lang="zh-CN" altLang="en-US" b="0" i="0" dirty="0">
                <a:solidFill>
                  <a:srgbClr val="333333"/>
                </a:solidFill>
                <a:effectLst/>
                <a:latin typeface="Open Sans" panose="020B0606030504020204" pitchFamily="34" charset="0"/>
              </a:rPr>
              <a:t>，随机选择兴趣节点子集</a:t>
            </a:r>
            <a:r>
              <a:rPr lang="en-US" altLang="zh-CN" b="0" i="0" dirty="0">
                <a:solidFill>
                  <a:srgbClr val="333333"/>
                </a:solidFill>
                <a:effectLst/>
                <a:latin typeface="Open Sans" panose="020B0606030504020204" pitchFamily="34" charset="0"/>
              </a:rPr>
              <a:t>\tilde{\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a:t>
            </a:r>
            <a:r>
              <a:rPr lang="zh-CN" altLang="en-US" b="0" i="0" dirty="0">
                <a:solidFill>
                  <a:srgbClr val="333333"/>
                </a:solidFill>
                <a:effectLst/>
                <a:latin typeface="Open Sans" panose="020B0606030504020204" pitchFamily="34" charset="0"/>
              </a:rPr>
              <a:t>，用可学习掩码标记</a:t>
            </a:r>
            <a:r>
              <a:rPr lang="en-US" altLang="zh-CN" b="0" i="0" dirty="0">
                <a:solidFill>
                  <a:srgbClr val="333333"/>
                </a:solidFill>
                <a:effectLst/>
                <a:latin typeface="Open Sans" panose="020B0606030504020204" pitchFamily="34" charset="0"/>
              </a:rPr>
              <a:t>([M])</a:t>
            </a:r>
            <a:r>
              <a:rPr lang="zh-CN" altLang="en-US" b="0" i="0" dirty="0">
                <a:solidFill>
                  <a:srgbClr val="333333"/>
                </a:solidFill>
                <a:effectLst/>
                <a:latin typeface="Open Sans" panose="020B0606030504020204" pitchFamily="34" charset="0"/>
              </a:rPr>
              <a:t>替换其嵌入向量：</a:t>
            </a:r>
          </a:p>
          <a:p>
            <a:pPr marL="742950" lvl="1" indent="-285750" algn="l">
              <a:buFont typeface="+mj-lt"/>
              <a:buAutoNum type="arabicPeriod"/>
            </a:pP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 \begin{cases} z_{[M]} &amp; \text{</a:t>
            </a:r>
            <a:r>
              <a:rPr lang="zh-CN" altLang="en-US" b="0" i="0" dirty="0">
                <a:solidFill>
                  <a:srgbClr val="333333"/>
                </a:solidFill>
                <a:effectLst/>
                <a:latin typeface="Open Sans" panose="020B0606030504020204" pitchFamily="34" charset="0"/>
              </a:rPr>
              <a:t>若 </a:t>
            </a:r>
            <a:r>
              <a:rPr lang="en-US" altLang="zh-CN" b="0" i="0" dirty="0">
                <a:solidFill>
                  <a:srgbClr val="333333"/>
                </a:solidFill>
                <a:effectLst/>
                <a:latin typeface="Open Sans" panose="020B0606030504020204" pitchFamily="34" charset="0"/>
              </a:rPr>
              <a:t>} 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&amp; \text{</a:t>
            </a:r>
            <a:r>
              <a:rPr lang="zh-CN" altLang="en-US" b="0" i="0" dirty="0">
                <a:solidFill>
                  <a:srgbClr val="333333"/>
                </a:solidFill>
                <a:effectLst/>
                <a:latin typeface="Open Sans" panose="020B0606030504020204" pitchFamily="34" charset="0"/>
              </a:rPr>
              <a:t>若 </a:t>
            </a:r>
            <a:r>
              <a:rPr lang="en-US" altLang="zh-CN" b="0" i="0" dirty="0">
                <a:solidFill>
                  <a:srgbClr val="333333"/>
                </a:solidFill>
                <a:effectLst/>
                <a:latin typeface="Open Sans" panose="020B0606030504020204" pitchFamily="34" charset="0"/>
              </a:rPr>
              <a:t>} j \</a:t>
            </a:r>
            <a:r>
              <a:rPr lang="en-US" altLang="zh-CN" b="0" i="0" dirty="0" err="1">
                <a:solidFill>
                  <a:srgbClr val="333333"/>
                </a:solidFill>
                <a:effectLst/>
                <a:latin typeface="Open Sans" panose="020B0606030504020204" pitchFamily="34" charset="0"/>
              </a:rPr>
              <a:t>notin</a:t>
            </a:r>
            <a:r>
              <a:rPr lang="en-US" altLang="zh-CN" b="0" i="0" dirty="0">
                <a:solidFill>
                  <a:srgbClr val="333333"/>
                </a:solidFill>
                <a:effectLst/>
                <a:latin typeface="Open Sans" panose="020B0606030504020204" pitchFamily="34" charset="0"/>
              </a:rPr>
              <a:t>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\end{cases} </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该操作迫使模型学习未被掩码的关键兴趣节点表示。</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图自动编码器（</a:t>
            </a:r>
            <a:r>
              <a:rPr lang="en-US" altLang="zh-CN" b="1" i="0" dirty="0">
                <a:solidFill>
                  <a:srgbClr val="333333"/>
                </a:solidFill>
                <a:effectLst/>
                <a:latin typeface="Open Sans" panose="020B0606030504020204" pitchFamily="34" charset="0"/>
              </a:rPr>
              <a:t>GMAE</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编码器</a:t>
            </a:r>
            <a:r>
              <a:rPr lang="zh-CN" altLang="en-US" b="0" i="0" dirty="0">
                <a:solidFill>
                  <a:srgbClr val="333333"/>
                </a:solidFill>
                <a:effectLst/>
                <a:latin typeface="Open Sans" panose="020B0606030504020204" pitchFamily="34" charset="0"/>
              </a:rPr>
              <a:t>：使用</a:t>
            </a:r>
            <a:r>
              <a:rPr lang="en-US" altLang="zh-CN" b="0" i="0" dirty="0">
                <a:solidFill>
                  <a:srgbClr val="333333"/>
                </a:solidFill>
                <a:effectLst/>
                <a:latin typeface="Open Sans" panose="020B0606030504020204" pitchFamily="34" charset="0"/>
              </a:rPr>
              <a:t>((l-1))</a:t>
            </a:r>
            <a:r>
              <a:rPr lang="zh-CN" altLang="en-US" b="0" i="0" dirty="0">
                <a:solidFill>
                  <a:srgbClr val="333333"/>
                </a:solidFill>
                <a:effectLst/>
                <a:latin typeface="Open Sans" panose="020B0606030504020204" pitchFamily="34" charset="0"/>
              </a:rPr>
              <a:t>层 </a:t>
            </a:r>
            <a:r>
              <a:rPr lang="en-US" altLang="zh-CN" b="0" i="0" dirty="0" err="1">
                <a:solidFill>
                  <a:srgbClr val="333333"/>
                </a:solidFill>
                <a:effectLst/>
                <a:latin typeface="Open Sans" panose="020B0606030504020204" pitchFamily="34" charset="0"/>
              </a:rPr>
              <a:t>LightGCN</a:t>
            </a:r>
            <a:r>
              <a:rPr lang="zh-CN" altLang="en-US" b="0" i="0" dirty="0">
                <a:solidFill>
                  <a:srgbClr val="333333"/>
                </a:solidFill>
                <a:effectLst/>
                <a:latin typeface="Open Sans" panose="020B0606030504020204" pitchFamily="34" charset="0"/>
              </a:rPr>
              <a:t>（</a:t>
            </a:r>
            <a:r>
              <a:rPr lang="en-US" altLang="zh-CN" b="0" i="0" dirty="0">
                <a:solidFill>
                  <a:srgbClr val="333333"/>
                </a:solidFill>
                <a:effectLst/>
                <a:latin typeface="Open Sans" panose="020B0606030504020204" pitchFamily="34" charset="0"/>
              </a:rPr>
              <a:t>He et al. 2020</a:t>
            </a:r>
            <a:r>
              <a:rPr lang="zh-CN" altLang="en-US" b="0" i="0" dirty="0">
                <a:solidFill>
                  <a:srgbClr val="333333"/>
                </a:solidFill>
                <a:effectLst/>
                <a:latin typeface="Open Sans" panose="020B0606030504020204" pitchFamily="34" charset="0"/>
              </a:rPr>
              <a:t>）对掩码后的嵌入矩阵</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和图结构</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{G})</a:t>
            </a:r>
            <a:r>
              <a:rPr lang="zh-CN" altLang="en-US" b="0" i="0" dirty="0">
                <a:solidFill>
                  <a:srgbClr val="333333"/>
                </a:solidFill>
                <a:effectLst/>
                <a:latin typeface="Open Sans" panose="020B0606030504020204" pitchFamily="34" charset="0"/>
              </a:rPr>
              <a:t>进行编码，提取图结构特征。</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解码器</a:t>
            </a:r>
            <a:r>
              <a:rPr lang="zh-CN" altLang="en-US" b="0" i="0" dirty="0">
                <a:solidFill>
                  <a:srgbClr val="333333"/>
                </a:solidFill>
                <a:effectLst/>
                <a:latin typeface="Open Sans" panose="020B0606030504020204" pitchFamily="34" charset="0"/>
              </a:rPr>
              <a:t>：通过 </a:t>
            </a:r>
            <a:r>
              <a:rPr lang="en-US" altLang="zh-CN" b="0" i="0" dirty="0">
                <a:solidFill>
                  <a:srgbClr val="333333"/>
                </a:solidFill>
                <a:effectLst/>
                <a:latin typeface="Open Sans" panose="020B0606030504020204" pitchFamily="34" charset="0"/>
              </a:rPr>
              <a:t>1 </a:t>
            </a:r>
            <a:r>
              <a:rPr lang="zh-CN" altLang="en-US" b="0" i="0" dirty="0">
                <a:solidFill>
                  <a:srgbClr val="333333"/>
                </a:solidFill>
                <a:effectLst/>
                <a:latin typeface="Open Sans" panose="020B0606030504020204" pitchFamily="34" charset="0"/>
              </a:rPr>
              <a:t>层 </a:t>
            </a:r>
            <a:r>
              <a:rPr lang="en-US" altLang="zh-CN" b="0" i="0" dirty="0" err="1">
                <a:solidFill>
                  <a:srgbClr val="333333"/>
                </a:solidFill>
                <a:effectLst/>
                <a:latin typeface="Open Sans" panose="020B0606030504020204" pitchFamily="34" charset="0"/>
              </a:rPr>
              <a:t>LightGCN</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和解码器重建节点嵌入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，并通过线性投影层</a:t>
            </a:r>
            <a:r>
              <a:rPr lang="en-US" altLang="zh-CN" b="0" i="0" dirty="0">
                <a:solidFill>
                  <a:srgbClr val="333333"/>
                </a:solidFill>
                <a:effectLst/>
                <a:latin typeface="Open Sans" panose="020B0606030504020204" pitchFamily="34" charset="0"/>
              </a:rPr>
              <a:t>(\chi(\</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调整维度。</a:t>
            </a:r>
          </a:p>
          <a:p>
            <a:pPr algn="l">
              <a:buFont typeface="+mj-lt"/>
              <a:buAutoNum type="arabicPeriod"/>
            </a:pPr>
            <a:r>
              <a:rPr lang="zh-CN" altLang="en-US" b="1" i="0" dirty="0">
                <a:solidFill>
                  <a:srgbClr val="333333"/>
                </a:solidFill>
                <a:effectLst/>
                <a:latin typeface="Open Sans" panose="020B0606030504020204" pitchFamily="34" charset="0"/>
              </a:rPr>
              <a:t>损失函数设计（嵌入重建损失）</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余弦相似度损失</a:t>
            </a:r>
            <a:r>
              <a:rPr lang="zh-CN" altLang="en-US" b="0" i="0" dirty="0">
                <a:solidFill>
                  <a:srgbClr val="333333"/>
                </a:solidFill>
                <a:effectLst/>
                <a:latin typeface="Open Sans" panose="020B0606030504020204" pitchFamily="34" charset="0"/>
              </a:rPr>
              <a:t>： 对比原始嵌入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与重建嵌入</a:t>
            </a:r>
            <a:r>
              <a:rPr lang="en-US" altLang="zh-CN" b="0" i="0" dirty="0">
                <a:solidFill>
                  <a:srgbClr val="333333"/>
                </a:solidFill>
                <a:effectLst/>
                <a:latin typeface="Open Sans" panose="020B0606030504020204" pitchFamily="34" charset="0"/>
              </a:rPr>
              <a:t>Z'''</a:t>
            </a:r>
            <a:r>
              <a:rPr lang="zh-CN" altLang="en-US" b="0" i="0" dirty="0">
                <a:solidFill>
                  <a:srgbClr val="333333"/>
                </a:solidFill>
                <a:effectLst/>
                <a:latin typeface="Open Sans" panose="020B0606030504020204" pitchFamily="34" charset="0"/>
              </a:rPr>
              <a:t>，使用余弦相似度衡量误差，公式为：</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{L}_u = \frac{1}{|\tilde{\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\sum_{j \in \tilde{\</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{J}}} \left(1 - \frac{</a:t>
            </a:r>
            <a:r>
              <a:rPr lang="en-US" altLang="zh-CN" b="0" i="0" dirty="0" err="1">
                <a:solidFill>
                  <a:srgbClr val="333333"/>
                </a:solidFill>
                <a:effectLst/>
                <a:latin typeface="Open Sans" panose="020B0606030504020204" pitchFamily="34" charset="0"/>
              </a:rPr>
              <a:t>z_j^T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 \|</a:t>
            </a:r>
            <a:r>
              <a:rPr lang="en-US" altLang="zh-CN" b="0" i="0" dirty="0" err="1">
                <a:solidFill>
                  <a:srgbClr val="333333"/>
                </a:solidFill>
                <a:effectLst/>
                <a:latin typeface="Open Sans" panose="020B0606030504020204" pitchFamily="34" charset="0"/>
              </a:rPr>
              <a:t>z_j</a:t>
            </a:r>
            <a:r>
              <a:rPr lang="en-US" altLang="zh-CN" b="0" i="0" dirty="0">
                <a:solidFill>
                  <a:srgbClr val="333333"/>
                </a:solidFill>
                <a:effectLst/>
                <a:latin typeface="Open Sans" panose="020B0606030504020204" pitchFamily="34" charset="0"/>
              </a:rPr>
              <a:t>'''\|}\right)^\eta, \quad \eta \</a:t>
            </a:r>
            <a:r>
              <a:rPr lang="en-US" altLang="zh-CN" b="0" i="0" dirty="0" err="1">
                <a:solidFill>
                  <a:srgbClr val="333333"/>
                </a:solidFill>
                <a:effectLst/>
                <a:latin typeface="Open Sans" panose="020B0606030504020204" pitchFamily="34" charset="0"/>
              </a:rPr>
              <a:t>geq</a:t>
            </a:r>
            <a:r>
              <a:rPr lang="en-US" altLang="zh-CN" b="0" i="0" dirty="0">
                <a:solidFill>
                  <a:srgbClr val="333333"/>
                </a:solidFill>
                <a:effectLst/>
                <a:latin typeface="Open Sans" panose="020B0606030504020204" pitchFamily="34" charset="0"/>
              </a:rPr>
              <a:t> 1, </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\eta</a:t>
            </a:r>
            <a:r>
              <a:rPr lang="zh-CN" altLang="en-US" b="0" i="0" dirty="0">
                <a:solidFill>
                  <a:srgbClr val="333333"/>
                </a:solidFill>
                <a:effectLst/>
                <a:latin typeface="Open Sans" panose="020B0606030504020204" pitchFamily="34" charset="0"/>
              </a:rPr>
              <a:t>为缩放因子，通过 </a:t>
            </a:r>
            <a:r>
              <a:rPr lang="en-US" altLang="zh-CN" b="0" i="0" dirty="0">
                <a:solidFill>
                  <a:srgbClr val="333333"/>
                </a:solidFill>
                <a:effectLst/>
                <a:latin typeface="Open Sans" panose="020B0606030504020204" pitchFamily="34" charset="0"/>
              </a:rPr>
              <a:t>L2 </a:t>
            </a:r>
            <a:r>
              <a:rPr lang="zh-CN" altLang="en-US" b="0" i="0" dirty="0">
                <a:solidFill>
                  <a:srgbClr val="333333"/>
                </a:solidFill>
                <a:effectLst/>
                <a:latin typeface="Open Sans" panose="020B0606030504020204" pitchFamily="34" charset="0"/>
              </a:rPr>
              <a:t>归一化和指数项放大误差，强化关键节点的重建精度。</a:t>
            </a: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415370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1" i="0" dirty="0">
                <a:solidFill>
                  <a:srgbClr val="333333"/>
                </a:solidFill>
                <a:effectLst/>
                <a:latin typeface="Open Sans" panose="020B0606030504020204" pitchFamily="34" charset="0"/>
              </a:rPr>
              <a:t>三、跨域对比学习模块（知识迁移）</a:t>
            </a:r>
          </a:p>
          <a:p>
            <a:pPr algn="l">
              <a:buFont typeface="+mj-lt"/>
              <a:buAutoNum type="arabicPeriod"/>
            </a:pPr>
            <a:r>
              <a:rPr lang="zh-CN" altLang="en-US" b="1" i="0" dirty="0">
                <a:solidFill>
                  <a:srgbClr val="333333"/>
                </a:solidFill>
                <a:effectLst/>
                <a:latin typeface="Open Sans" panose="020B0606030504020204" pitchFamily="34" charset="0"/>
              </a:rPr>
              <a:t>设计目标</a:t>
            </a:r>
            <a:r>
              <a:rPr lang="zh-CN" altLang="en-US" b="0" i="0" dirty="0">
                <a:solidFill>
                  <a:srgbClr val="333333"/>
                </a:solidFill>
                <a:effectLst/>
                <a:latin typeface="Open Sans" panose="020B0606030504020204" pitchFamily="34" charset="0"/>
              </a:rPr>
              <a:t> 促进用户侧兴趣知识（</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）和物品侧知识（</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）向推荐域（</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）的有效迁移，增强不同域信息的协同性。</a:t>
            </a:r>
          </a:p>
          <a:p>
            <a:pPr algn="l">
              <a:buFont typeface="+mj-lt"/>
              <a:buAutoNum type="arabicPeriod"/>
            </a:pPr>
            <a:r>
              <a:rPr lang="zh-CN" altLang="en-US" b="1" i="0" dirty="0">
                <a:solidFill>
                  <a:srgbClr val="333333"/>
                </a:solidFill>
                <a:effectLst/>
                <a:latin typeface="Open Sans" panose="020B0606030504020204" pitchFamily="34" charset="0"/>
              </a:rPr>
              <a:t>技术实现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增强视图生成</a:t>
            </a:r>
            <a:r>
              <a:rPr lang="zh-CN" altLang="en-US" b="0" i="0" dirty="0">
                <a:solidFill>
                  <a:srgbClr val="333333"/>
                </a:solidFill>
                <a:effectLst/>
                <a:latin typeface="Open Sans" panose="020B0606030504020204" pitchFamily="34" charset="0"/>
              </a:rPr>
              <a:t>：生成三种视图以捕捉不同域的信息：</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：仅用户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物品交互图（协作信号，基线视图）。</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：融合用户兴趣的图（</a:t>
            </a:r>
            <a:r>
              <a:rPr lang="en-US" altLang="zh-CN" b="0" i="0" dirty="0">
                <a:solidFill>
                  <a:srgbClr val="333333"/>
                </a:solidFill>
                <a:effectLst/>
                <a:latin typeface="Open Sans" panose="020B0606030504020204" pitchFamily="34" charset="0"/>
              </a:rPr>
              <a:t>G_R + G_J</a:t>
            </a:r>
            <a:r>
              <a:rPr lang="zh-CN" altLang="en-US" b="0" i="0" dirty="0">
                <a:solidFill>
                  <a:srgbClr val="333333"/>
                </a:solidFill>
                <a:effectLst/>
                <a:latin typeface="Open Sans" panose="020B0606030504020204" pitchFamily="34" charset="0"/>
              </a:rPr>
              <a:t>，用户侧知识增强）。</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：融合物品知识的图（</a:t>
            </a:r>
            <a:r>
              <a:rPr lang="en-US" altLang="zh-CN" b="0" i="0" dirty="0">
                <a:solidFill>
                  <a:srgbClr val="333333"/>
                </a:solidFill>
                <a:effectLst/>
                <a:latin typeface="Open Sans" panose="020B0606030504020204" pitchFamily="34" charset="0"/>
              </a:rPr>
              <a:t>G_R + G_K</a:t>
            </a:r>
            <a:r>
              <a:rPr lang="zh-CN" altLang="en-US" b="0" i="0" dirty="0">
                <a:solidFill>
                  <a:srgbClr val="333333"/>
                </a:solidFill>
                <a:effectLst/>
                <a:latin typeface="Open Sans" panose="020B0606030504020204" pitchFamily="34" charset="0"/>
              </a:rPr>
              <a:t>，物品侧知识增强）。 通过</a:t>
            </a:r>
            <a:r>
              <a:rPr lang="en-US" altLang="zh-CN" b="0" i="0" dirty="0">
                <a:solidFill>
                  <a:srgbClr val="333333"/>
                </a:solidFill>
                <a:effectLst/>
                <a:latin typeface="Open Sans" panose="020B0606030504020204" pitchFamily="34" charset="0"/>
              </a:rPr>
              <a:t>\text{Merge}</a:t>
            </a:r>
            <a:r>
              <a:rPr lang="zh-CN" altLang="en-US" b="0" i="0" dirty="0">
                <a:solidFill>
                  <a:srgbClr val="333333"/>
                </a:solidFill>
                <a:effectLst/>
                <a:latin typeface="Open Sans" panose="020B0606030504020204" pitchFamily="34" charset="0"/>
              </a:rPr>
              <a:t>函数合并图结构，并利用 </a:t>
            </a:r>
            <a:r>
              <a:rPr lang="en-US" altLang="zh-CN" b="0" i="0" dirty="0" err="1">
                <a:solidFill>
                  <a:srgbClr val="333333"/>
                </a:solidFill>
                <a:effectLst/>
                <a:latin typeface="Open Sans" panose="020B0606030504020204" pitchFamily="34" charset="0"/>
              </a:rPr>
              <a:t>SimGCL</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的表示级扰动（非结构扰动）增强视图多样性。</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对比损失函数</a:t>
            </a:r>
            <a:r>
              <a:rPr lang="zh-CN" altLang="en-US" b="0" i="0" dirty="0">
                <a:solidFill>
                  <a:srgbClr val="333333"/>
                </a:solidFill>
                <a:effectLst/>
                <a:latin typeface="Open Sans" panose="020B0606030504020204" pitchFamily="34" charset="0"/>
              </a:rPr>
              <a:t>： 基于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损失，最大化正样本对（同一用户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物品在不同视图的嵌入）的相似度，最小化负样本对的相似度：</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\sum_{u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-\log \frac{\exp(s(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^{v2})/\tau)}{\sum_{w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^{v2})/\tau)} + \sum_{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-\log \frac{\exp(s(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^{v3})/\tau)}{\sum_{w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^{v3})/\tau)}, </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s(\</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为余弦相似度，</a:t>
            </a:r>
            <a:r>
              <a:rPr lang="en-US" altLang="zh-CN" b="0" i="0" dirty="0">
                <a:solidFill>
                  <a:srgbClr val="333333"/>
                </a:solidFill>
                <a:effectLst/>
                <a:latin typeface="Open Sans" panose="020B0606030504020204" pitchFamily="34" charset="0"/>
              </a:rPr>
              <a:t>\tau</a:t>
            </a:r>
            <a:r>
              <a:rPr lang="zh-CN" altLang="en-US" b="0" i="0" dirty="0">
                <a:solidFill>
                  <a:srgbClr val="333333"/>
                </a:solidFill>
                <a:effectLst/>
                <a:latin typeface="Open Sans" panose="020B0606030504020204" pitchFamily="34" charset="0"/>
              </a:rPr>
              <a:t>为温度系数，控制概率分布的平滑度。</a:t>
            </a:r>
          </a:p>
          <a:p>
            <a:pPr algn="l"/>
            <a:endParaRPr lang="en-US" altLang="zh-CN" b="0" i="0" dirty="0">
              <a:solidFill>
                <a:srgbClr val="333333"/>
              </a:solidFill>
              <a:effectLst/>
              <a:latin typeface="Open Sans" panose="020B0606030504020204" pitchFamily="34" charset="0"/>
            </a:endParaRPr>
          </a:p>
          <a:p>
            <a:pPr algn="l"/>
            <a:r>
              <a:rPr lang="en-US" altLang="zh-CN" b="1" i="0" dirty="0">
                <a:solidFill>
                  <a:srgbClr val="333333"/>
                </a:solidFill>
                <a:effectLst/>
                <a:latin typeface="Open Sans" panose="020B0606030504020204" pitchFamily="34" charset="0"/>
              </a:rPr>
              <a:t>Cross-domain Contrastive Learning </a:t>
            </a:r>
            <a:r>
              <a:rPr lang="zh-CN" altLang="en-US" b="1" i="0" dirty="0">
                <a:solidFill>
                  <a:srgbClr val="333333"/>
                </a:solidFill>
                <a:effectLst/>
                <a:latin typeface="Open Sans" panose="020B0606030504020204" pitchFamily="34" charset="0"/>
              </a:rPr>
              <a:t>部分详细总结</a:t>
            </a:r>
          </a:p>
          <a:p>
            <a:pPr algn="l"/>
            <a:r>
              <a:rPr lang="zh-CN" altLang="en-US" b="1" i="0" dirty="0">
                <a:solidFill>
                  <a:srgbClr val="333333"/>
                </a:solidFill>
                <a:effectLst/>
                <a:latin typeface="Open Sans" panose="020B0606030504020204" pitchFamily="34" charset="0"/>
              </a:rPr>
              <a:t>一、设计目标</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核心挑战</a:t>
            </a:r>
            <a:r>
              <a:rPr lang="zh-CN" altLang="en-US" b="0" i="0" dirty="0">
                <a:solidFill>
                  <a:srgbClr val="333333"/>
                </a:solidFill>
                <a:effectLst/>
                <a:latin typeface="Open Sans" panose="020B0606030504020204" pitchFamily="34" charset="0"/>
              </a:rPr>
              <a:t>： 用户侧兴趣知识（来自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 </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）和物品侧知识（来自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）属于辅助信息域，需有效迁移至推荐域（用户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物品交互图），以增强推荐模型对跨域信息的融合能力。</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目标</a:t>
            </a:r>
            <a:r>
              <a:rPr lang="zh-CN" altLang="en-US" b="0" i="0" dirty="0">
                <a:solidFill>
                  <a:srgbClr val="333333"/>
                </a:solidFill>
                <a:effectLst/>
                <a:latin typeface="Open Sans" panose="020B0606030504020204" pitchFamily="34" charset="0"/>
              </a:rPr>
              <a:t>： 通过对比学习，最大化辅助信息域与推荐域的互信息，确保用户侧和物品侧知识能协同提升推荐准确性，同时避免传统图结构扰动导致的信息丢失。</a:t>
            </a:r>
          </a:p>
          <a:p>
            <a:pPr algn="l"/>
            <a:r>
              <a:rPr lang="zh-CN" altLang="en-US" b="1" i="0" dirty="0">
                <a:solidFill>
                  <a:srgbClr val="333333"/>
                </a:solidFill>
                <a:effectLst/>
                <a:latin typeface="Open Sans" panose="020B0606030504020204" pitchFamily="34" charset="0"/>
              </a:rPr>
              <a:t>二、技术方案：增强视图生成与对比损失</a:t>
            </a:r>
          </a:p>
          <a:p>
            <a:pPr algn="l">
              <a:buFont typeface="+mj-lt"/>
              <a:buAutoNum type="arabicPeriod"/>
            </a:pPr>
            <a:r>
              <a:rPr lang="zh-CN" altLang="en-US" b="1" i="0" dirty="0">
                <a:solidFill>
                  <a:srgbClr val="333333"/>
                </a:solidFill>
                <a:effectLst/>
                <a:latin typeface="Open Sans" panose="020B0606030504020204" pitchFamily="34" charset="0"/>
              </a:rPr>
              <a:t>增强视图（</a:t>
            </a:r>
            <a:r>
              <a:rPr lang="en-US" altLang="zh-CN" b="1" i="0" dirty="0">
                <a:solidFill>
                  <a:srgbClr val="333333"/>
                </a:solidFill>
                <a:effectLst/>
                <a:latin typeface="Open Sans" panose="020B0606030504020204" pitchFamily="34" charset="0"/>
              </a:rPr>
              <a:t>Augmented Views</a:t>
            </a:r>
            <a:r>
              <a:rPr lang="zh-CN" altLang="en-US" b="1" i="0" dirty="0">
                <a:solidFill>
                  <a:srgbClr val="333333"/>
                </a:solidFill>
                <a:effectLst/>
                <a:latin typeface="Open Sans" panose="020B0606030504020204" pitchFamily="34" charset="0"/>
              </a:rPr>
              <a:t>）构建</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视图定义：</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：仅包含用户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），作为基线视图，捕捉传统协作信号。</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：融合用户侧兴趣知识的视图（</a:t>
            </a:r>
            <a:r>
              <a:rPr lang="en-US" altLang="zh-CN" b="0" i="0" dirty="0">
                <a:solidFill>
                  <a:srgbClr val="333333"/>
                </a:solidFill>
                <a:effectLst/>
                <a:latin typeface="Open Sans" panose="020B0606030504020204" pitchFamily="34" charset="0"/>
              </a:rPr>
              <a:t>G_R + G_J</a:t>
            </a:r>
            <a:r>
              <a:rPr lang="zh-CN" altLang="en-US" b="0" i="0" dirty="0">
                <a:solidFill>
                  <a:srgbClr val="333333"/>
                </a:solidFill>
                <a:effectLst/>
                <a:latin typeface="Open Sans" panose="020B0606030504020204" pitchFamily="34" charset="0"/>
              </a:rPr>
              <a:t>），通过合并用户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兴趣图（</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）增强用户侧信息。</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：融合物品侧知识的视图（</a:t>
            </a:r>
            <a:r>
              <a:rPr lang="en-US" altLang="zh-CN" b="0" i="0" dirty="0">
                <a:solidFill>
                  <a:srgbClr val="333333"/>
                </a:solidFill>
                <a:effectLst/>
                <a:latin typeface="Open Sans" panose="020B0606030504020204" pitchFamily="34" charset="0"/>
              </a:rPr>
              <a:t>G_R + G_K$</a:t>
            </a:r>
            <a:r>
              <a:rPr lang="zh-CN" altLang="en-US" b="0" i="0" dirty="0">
                <a:solidFill>
                  <a:srgbClr val="333333"/>
                </a:solidFill>
                <a:effectLst/>
                <a:latin typeface="Open Sans" panose="020B0606030504020204" pitchFamily="34" charset="0"/>
              </a:rPr>
              <a:t>），通过物品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实体投影集（</a:t>
            </a:r>
            <a:r>
              <a:rPr lang="en-US" altLang="zh-CN" b="0" i="0" dirty="0">
                <a:solidFill>
                  <a:srgbClr val="333333"/>
                </a:solidFill>
                <a:effectLst/>
                <a:latin typeface="Open Sans" panose="020B0606030504020204" pitchFamily="34" charset="0"/>
              </a:rPr>
              <a:t>P</a:t>
            </a:r>
            <a:r>
              <a:rPr lang="zh-CN" altLang="en-US" b="0" i="0" dirty="0">
                <a:solidFill>
                  <a:srgbClr val="333333"/>
                </a:solidFill>
                <a:effectLst/>
                <a:latin typeface="Open Sans" panose="020B0606030504020204" pitchFamily="34" charset="0"/>
              </a:rPr>
              <a:t>）将物品与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实体关联。</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构建方法：</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：直接合并</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的节点和边，保留用户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兴趣关联（如 “用户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拥有兴趣” 边）。</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：通过映射函数</a:t>
            </a:r>
            <a:r>
              <a:rPr lang="en-US" altLang="zh-CN" b="0" i="0" dirty="0">
                <a:solidFill>
                  <a:srgbClr val="333333"/>
                </a:solidFill>
                <a:effectLst/>
                <a:latin typeface="Open Sans" panose="020B0606030504020204" pitchFamily="34" charset="0"/>
              </a:rPr>
              <a:t>M(\</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将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中的实体 </a:t>
            </a:r>
            <a:r>
              <a:rPr lang="en-US" altLang="zh-CN" b="0" i="0" dirty="0">
                <a:solidFill>
                  <a:srgbClr val="333333"/>
                </a:solidFill>
                <a:effectLst/>
                <a:latin typeface="Open Sans" panose="020B0606030504020204" pitchFamily="34" charset="0"/>
              </a:rPr>
              <a:t>ID </a:t>
            </a:r>
            <a:r>
              <a:rPr lang="zh-CN" altLang="en-US" b="0" i="0" dirty="0">
                <a:solidFill>
                  <a:srgbClr val="333333"/>
                </a:solidFill>
                <a:effectLst/>
                <a:latin typeface="Open Sans" panose="020B0606030504020204" pitchFamily="34" charset="0"/>
              </a:rPr>
              <a:t>转换为物品 </a:t>
            </a:r>
            <a:r>
              <a:rPr lang="en-US" altLang="zh-CN" b="0" i="0" dirty="0">
                <a:solidFill>
                  <a:srgbClr val="333333"/>
                </a:solidFill>
                <a:effectLst/>
                <a:latin typeface="Open Sans" panose="020B0606030504020204" pitchFamily="34" charset="0"/>
              </a:rPr>
              <a:t>ID</a:t>
            </a:r>
            <a:r>
              <a:rPr lang="zh-CN" altLang="en-US" b="0" i="0" dirty="0">
                <a:solidFill>
                  <a:srgbClr val="333333"/>
                </a:solidFill>
                <a:effectLst/>
                <a:latin typeface="Open Sans" panose="020B0606030504020204" pitchFamily="34" charset="0"/>
              </a:rPr>
              <a:t>，再与</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合并，保留物品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实体关系（如 “电影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类型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科幻”）。</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扰动策略</a:t>
            </a:r>
            <a:r>
              <a:rPr lang="zh-CN" altLang="en-US" b="0" i="0" dirty="0">
                <a:solidFill>
                  <a:srgbClr val="333333"/>
                </a:solidFill>
                <a:effectLst/>
                <a:latin typeface="Open Sans" panose="020B0606030504020204" pitchFamily="34" charset="0"/>
              </a:rPr>
              <a:t>：对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应用 </a:t>
            </a:r>
            <a:r>
              <a:rPr lang="en-US" altLang="zh-CN" b="0" i="0" dirty="0" err="1">
                <a:solidFill>
                  <a:srgbClr val="333333"/>
                </a:solidFill>
                <a:effectLst/>
                <a:latin typeface="Open Sans" panose="020B0606030504020204" pitchFamily="34" charset="0"/>
              </a:rPr>
              <a:t>SimGCL</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的</a:t>
            </a:r>
            <a:r>
              <a:rPr lang="zh-CN" altLang="en-US" b="1" i="0" dirty="0">
                <a:solidFill>
                  <a:srgbClr val="333333"/>
                </a:solidFill>
                <a:effectLst/>
                <a:latin typeface="Open Sans" panose="020B0606030504020204" pitchFamily="34" charset="0"/>
              </a:rPr>
              <a:t>表示级扰动（</a:t>
            </a:r>
            <a:r>
              <a:rPr lang="en-US" altLang="zh-CN" b="1" i="0" dirty="0">
                <a:solidFill>
                  <a:srgbClr val="333333"/>
                </a:solidFill>
                <a:effectLst/>
                <a:latin typeface="Open Sans" panose="020B0606030504020204" pitchFamily="34" charset="0"/>
              </a:rPr>
              <a:t>γ</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（如特征加噪），而非修改图结构，避免破坏原始交互信息。</a:t>
            </a:r>
          </a:p>
          <a:p>
            <a:pPr algn="l">
              <a:buFont typeface="+mj-lt"/>
              <a:buAutoNum type="arabicPeriod"/>
            </a:pPr>
            <a:r>
              <a:rPr lang="zh-CN" altLang="en-US" b="1" i="0" dirty="0">
                <a:solidFill>
                  <a:srgbClr val="333333"/>
                </a:solidFill>
                <a:effectLst/>
                <a:latin typeface="Open Sans" panose="020B0606030504020204" pitchFamily="34" charset="0"/>
              </a:rPr>
              <a:t>对比损失函数（</a:t>
            </a:r>
            <a:r>
              <a:rPr lang="en-US" altLang="zh-CN" b="1" i="0" dirty="0" err="1">
                <a:solidFill>
                  <a:srgbClr val="333333"/>
                </a:solidFill>
                <a:effectLst/>
                <a:latin typeface="Open Sans" panose="020B0606030504020204" pitchFamily="34" charset="0"/>
              </a:rPr>
              <a:t>InfoNCE</a:t>
            </a:r>
            <a:r>
              <a:rPr lang="en-US" altLang="zh-CN" b="1" i="0" dirty="0">
                <a:solidFill>
                  <a:srgbClr val="333333"/>
                </a:solidFill>
                <a:effectLst/>
                <a:latin typeface="Open Sans" panose="020B0606030504020204" pitchFamily="34" charset="0"/>
              </a:rPr>
              <a:t> Loss</a:t>
            </a:r>
            <a:r>
              <a:rPr lang="zh-CN" altLang="en-US" b="1"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正样本对定义：</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用户节点：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中的用户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中的同一用户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为正样本（用户侧知识增强前后的同一用户）。</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物品节点：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中的物品</a:t>
            </a:r>
            <a:r>
              <a:rPr lang="en-US" altLang="zh-CN" b="0" i="0" dirty="0" err="1">
                <a:solidFill>
                  <a:srgbClr val="333333"/>
                </a:solidFill>
                <a:effectLst/>
                <a:latin typeface="Open Sans" panose="020B0606030504020204" pitchFamily="34" charset="0"/>
              </a:rPr>
              <a:t>i</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中的同一物品</a:t>
            </a:r>
            <a:r>
              <a:rPr lang="en-US" altLang="zh-CN" b="0" i="0" dirty="0" err="1">
                <a:solidFill>
                  <a:srgbClr val="333333"/>
                </a:solidFill>
                <a:effectLst/>
                <a:latin typeface="Open Sans" panose="020B0606030504020204" pitchFamily="34" charset="0"/>
              </a:rPr>
              <a:t>i</a:t>
            </a:r>
            <a:r>
              <a:rPr lang="zh-CN" altLang="en-US" b="0" i="0" dirty="0">
                <a:solidFill>
                  <a:srgbClr val="333333"/>
                </a:solidFill>
                <a:effectLst/>
                <a:latin typeface="Open Sans" panose="020B0606030504020204" pitchFamily="34" charset="0"/>
              </a:rPr>
              <a:t>为正样本（物品侧知识增强前后的同一物品）。</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对比目标：</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基于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损失，最大化正样本对的余弦相似度，最小化负样本对（随机用户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物品）的相似度：</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\sum_{u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-\log \frac{\exp(s(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^{v2})/\tau)}{\sum_{w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^{v2})/\tau)} + \sum_{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-\log \frac{\exp(s(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^{v3})/\tau)}{\sum_{w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^{v3})/\tau)},</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s(\</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为余弦相似度函数，衡量嵌入向量的相似性；</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\tau</a:t>
            </a:r>
            <a:r>
              <a:rPr lang="zh-CN" altLang="en-US" b="0" i="0" dirty="0">
                <a:solidFill>
                  <a:srgbClr val="333333"/>
                </a:solidFill>
                <a:effectLst/>
                <a:latin typeface="Open Sans" panose="020B0606030504020204" pitchFamily="34" charset="0"/>
              </a:rPr>
              <a:t>为温度系数，控制概率分布的集中程度（值越小，正样本对的区分度越高）。</a:t>
            </a: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zh-CN" altLang="en-US" b="1" i="0" dirty="0">
                <a:solidFill>
                  <a:srgbClr val="333333"/>
                </a:solidFill>
                <a:effectLst/>
                <a:latin typeface="Open Sans" panose="020B0606030504020204" pitchFamily="34" charset="0"/>
              </a:rPr>
              <a:t>三、跨域对比学习模块（知识迁移）</a:t>
            </a:r>
          </a:p>
          <a:p>
            <a:pPr algn="l">
              <a:buFont typeface="+mj-lt"/>
              <a:buAutoNum type="arabicPeriod"/>
            </a:pPr>
            <a:r>
              <a:rPr lang="zh-CN" altLang="en-US" b="1" i="0" dirty="0">
                <a:solidFill>
                  <a:srgbClr val="333333"/>
                </a:solidFill>
                <a:effectLst/>
                <a:latin typeface="Open Sans" panose="020B0606030504020204" pitchFamily="34" charset="0"/>
              </a:rPr>
              <a:t>设计目标</a:t>
            </a:r>
            <a:r>
              <a:rPr lang="zh-CN" altLang="en-US" b="0" i="0" dirty="0">
                <a:solidFill>
                  <a:srgbClr val="333333"/>
                </a:solidFill>
                <a:effectLst/>
                <a:latin typeface="Open Sans" panose="020B0606030504020204" pitchFamily="34" charset="0"/>
              </a:rPr>
              <a:t> 促进用户侧兴趣知识（</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）和物品侧知识（</a:t>
            </a:r>
            <a:r>
              <a:rPr lang="en-US" altLang="zh-CN" b="0" i="0" dirty="0">
                <a:solidFill>
                  <a:srgbClr val="333333"/>
                </a:solidFill>
                <a:effectLst/>
                <a:latin typeface="Open Sans" panose="020B0606030504020204" pitchFamily="34" charset="0"/>
              </a:rPr>
              <a:t>G_K</a:t>
            </a:r>
            <a:r>
              <a:rPr lang="zh-CN" altLang="en-US" b="0" i="0" dirty="0">
                <a:solidFill>
                  <a:srgbClr val="333333"/>
                </a:solidFill>
                <a:effectLst/>
                <a:latin typeface="Open Sans" panose="020B0606030504020204" pitchFamily="34" charset="0"/>
              </a:rPr>
              <a:t>）向推荐域（</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）的有效迁移，增强不同域信息的协同性。</a:t>
            </a:r>
          </a:p>
          <a:p>
            <a:pPr algn="l">
              <a:buFont typeface="+mj-lt"/>
              <a:buAutoNum type="arabicPeriod"/>
            </a:pPr>
            <a:r>
              <a:rPr lang="zh-CN" altLang="en-US" b="1" i="0" dirty="0">
                <a:solidFill>
                  <a:srgbClr val="333333"/>
                </a:solidFill>
                <a:effectLst/>
                <a:latin typeface="Open Sans" panose="020B0606030504020204" pitchFamily="34" charset="0"/>
              </a:rPr>
              <a:t>技术实现</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1" i="0" dirty="0">
                <a:solidFill>
                  <a:srgbClr val="333333"/>
                </a:solidFill>
                <a:effectLst/>
                <a:latin typeface="Open Sans" panose="020B0606030504020204" pitchFamily="34" charset="0"/>
              </a:rPr>
              <a:t>增强视图生成</a:t>
            </a:r>
            <a:r>
              <a:rPr lang="zh-CN" altLang="en-US" b="0" i="0" dirty="0">
                <a:solidFill>
                  <a:srgbClr val="333333"/>
                </a:solidFill>
                <a:effectLst/>
                <a:latin typeface="Open Sans" panose="020B0606030504020204" pitchFamily="34" charset="0"/>
              </a:rPr>
              <a:t>：生成三种视图以捕捉不同域的信息：</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：仅用户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物品交互图（协作信号，基线视图）。</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：融合用户兴趣的图（</a:t>
            </a:r>
            <a:r>
              <a:rPr lang="en-US" altLang="zh-CN" b="0" i="0" dirty="0">
                <a:solidFill>
                  <a:srgbClr val="333333"/>
                </a:solidFill>
                <a:effectLst/>
                <a:latin typeface="Open Sans" panose="020B0606030504020204" pitchFamily="34" charset="0"/>
              </a:rPr>
              <a:t>G_R + G_J</a:t>
            </a:r>
            <a:r>
              <a:rPr lang="zh-CN" altLang="en-US" b="0" i="0" dirty="0">
                <a:solidFill>
                  <a:srgbClr val="333333"/>
                </a:solidFill>
                <a:effectLst/>
                <a:latin typeface="Open Sans" panose="020B0606030504020204" pitchFamily="34" charset="0"/>
              </a:rPr>
              <a:t>，用户侧知识增强）。</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：融合物品知识的图（</a:t>
            </a:r>
            <a:r>
              <a:rPr lang="en-US" altLang="zh-CN" b="0" i="0" dirty="0">
                <a:solidFill>
                  <a:srgbClr val="333333"/>
                </a:solidFill>
                <a:effectLst/>
                <a:latin typeface="Open Sans" panose="020B0606030504020204" pitchFamily="34" charset="0"/>
              </a:rPr>
              <a:t>G_R + G_K</a:t>
            </a:r>
            <a:r>
              <a:rPr lang="zh-CN" altLang="en-US" b="0" i="0" dirty="0">
                <a:solidFill>
                  <a:srgbClr val="333333"/>
                </a:solidFill>
                <a:effectLst/>
                <a:latin typeface="Open Sans" panose="020B0606030504020204" pitchFamily="34" charset="0"/>
              </a:rPr>
              <a:t>，物品侧知识增强）。 通过</a:t>
            </a:r>
            <a:r>
              <a:rPr lang="en-US" altLang="zh-CN" b="0" i="0" dirty="0">
                <a:solidFill>
                  <a:srgbClr val="333333"/>
                </a:solidFill>
                <a:effectLst/>
                <a:latin typeface="Open Sans" panose="020B0606030504020204" pitchFamily="34" charset="0"/>
              </a:rPr>
              <a:t>\text{Merge}</a:t>
            </a:r>
            <a:r>
              <a:rPr lang="zh-CN" altLang="en-US" b="0" i="0" dirty="0">
                <a:solidFill>
                  <a:srgbClr val="333333"/>
                </a:solidFill>
                <a:effectLst/>
                <a:latin typeface="Open Sans" panose="020B0606030504020204" pitchFamily="34" charset="0"/>
              </a:rPr>
              <a:t>函数合并图结构，并利用 </a:t>
            </a:r>
            <a:r>
              <a:rPr lang="en-US" altLang="zh-CN" b="0" i="0" dirty="0" err="1">
                <a:solidFill>
                  <a:srgbClr val="333333"/>
                </a:solidFill>
                <a:effectLst/>
                <a:latin typeface="Open Sans" panose="020B0606030504020204" pitchFamily="34" charset="0"/>
              </a:rPr>
              <a:t>SimGCL</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的表示级扰动（非结构扰动）增强视图多样性。</a:t>
            </a:r>
          </a:p>
          <a:p>
            <a:pPr marL="742950" lvl="1" indent="-285750" algn="l">
              <a:buFont typeface="+mj-lt"/>
              <a:buAutoNum type="arabicPeriod"/>
            </a:pPr>
            <a:r>
              <a:rPr lang="zh-CN" altLang="en-US" b="1" i="0" dirty="0">
                <a:solidFill>
                  <a:srgbClr val="333333"/>
                </a:solidFill>
                <a:effectLst/>
                <a:latin typeface="Open Sans" panose="020B0606030504020204" pitchFamily="34" charset="0"/>
              </a:rPr>
              <a:t>对比损失函数</a:t>
            </a:r>
            <a:r>
              <a:rPr lang="zh-CN" altLang="en-US" b="0" i="0" dirty="0">
                <a:solidFill>
                  <a:srgbClr val="333333"/>
                </a:solidFill>
                <a:effectLst/>
                <a:latin typeface="Open Sans" panose="020B0606030504020204" pitchFamily="34" charset="0"/>
              </a:rPr>
              <a:t>： 基于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损失，最大化正样本对（同一用户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物品在不同视图的嵌入）的相似度，最小化负样本对的相似度：</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\sum_{u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-\log \frac{\exp(s(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^{v2})/\tau)}{\sum_{w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^{v2})/\tau)} + \sum_{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-\log \frac{\exp(s(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^{v3})/\tau)}{\sum_{w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^{v3})/\tau)}, </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r>
              <a:rPr lang="en-US" altLang="zh-CN" b="0" i="0" dirty="0">
                <a:solidFill>
                  <a:srgbClr val="333333"/>
                </a:solidFill>
                <a:effectLst/>
                <a:latin typeface="Open Sans" panose="020B0606030504020204" pitchFamily="34" charset="0"/>
              </a:rPr>
              <a:t>s(\</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为余弦相似度，</a:t>
            </a:r>
            <a:r>
              <a:rPr lang="en-US" altLang="zh-CN" b="0" i="0" dirty="0">
                <a:solidFill>
                  <a:srgbClr val="333333"/>
                </a:solidFill>
                <a:effectLst/>
                <a:latin typeface="Open Sans" panose="020B0606030504020204" pitchFamily="34" charset="0"/>
              </a:rPr>
              <a:t>\tau</a:t>
            </a:r>
            <a:r>
              <a:rPr lang="zh-CN" altLang="en-US" b="0" i="0" dirty="0">
                <a:solidFill>
                  <a:srgbClr val="333333"/>
                </a:solidFill>
                <a:effectLst/>
                <a:latin typeface="Open Sans" panose="020B0606030504020204" pitchFamily="34" charset="0"/>
              </a:rPr>
              <a:t>为温度系数，控制概率分布的平滑度。</a:t>
            </a:r>
          </a:p>
          <a:p>
            <a:pPr algn="l"/>
            <a:endParaRPr lang="en-US" altLang="zh-CN" b="0" i="0" dirty="0">
              <a:solidFill>
                <a:srgbClr val="333333"/>
              </a:solidFill>
              <a:effectLst/>
              <a:latin typeface="Open Sans" panose="020B0606030504020204" pitchFamily="34" charset="0"/>
            </a:endParaRPr>
          </a:p>
          <a:p>
            <a:pPr algn="l"/>
            <a:r>
              <a:rPr lang="en-US" altLang="zh-CN" b="1" i="0" dirty="0">
                <a:solidFill>
                  <a:srgbClr val="333333"/>
                </a:solidFill>
                <a:effectLst/>
                <a:latin typeface="Open Sans" panose="020B0606030504020204" pitchFamily="34" charset="0"/>
              </a:rPr>
              <a:t>Cross-domain Contrastive Learning </a:t>
            </a:r>
            <a:r>
              <a:rPr lang="zh-CN" altLang="en-US" b="1" i="0" dirty="0">
                <a:solidFill>
                  <a:srgbClr val="333333"/>
                </a:solidFill>
                <a:effectLst/>
                <a:latin typeface="Open Sans" panose="020B0606030504020204" pitchFamily="34" charset="0"/>
              </a:rPr>
              <a:t>部分详细总结</a:t>
            </a:r>
          </a:p>
          <a:p>
            <a:pPr algn="l"/>
            <a:r>
              <a:rPr lang="zh-CN" altLang="en-US" b="1" i="0" dirty="0">
                <a:solidFill>
                  <a:srgbClr val="333333"/>
                </a:solidFill>
                <a:effectLst/>
                <a:latin typeface="Open Sans" panose="020B0606030504020204" pitchFamily="34" charset="0"/>
              </a:rPr>
              <a:t>一、设计目标</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核心挑战</a:t>
            </a:r>
            <a:r>
              <a:rPr lang="zh-CN" altLang="en-US" b="0" i="0" dirty="0">
                <a:solidFill>
                  <a:srgbClr val="333333"/>
                </a:solidFill>
                <a:effectLst/>
                <a:latin typeface="Open Sans" panose="020B0606030504020204" pitchFamily="34" charset="0"/>
              </a:rPr>
              <a:t>： 用户侧兴趣知识（来自 </a:t>
            </a:r>
            <a:r>
              <a:rPr lang="en-US" altLang="zh-CN" b="0" i="0" dirty="0">
                <a:solidFill>
                  <a:srgbClr val="333333"/>
                </a:solidFill>
                <a:effectLst/>
                <a:latin typeface="Open Sans" panose="020B0606030504020204" pitchFamily="34" charset="0"/>
              </a:rPr>
              <a:t>LLM </a:t>
            </a:r>
            <a:r>
              <a:rPr lang="zh-CN" altLang="en-US" b="0" i="0" dirty="0">
                <a:solidFill>
                  <a:srgbClr val="333333"/>
                </a:solidFill>
                <a:effectLst/>
                <a:latin typeface="Open Sans" panose="020B0606030504020204" pitchFamily="34" charset="0"/>
              </a:rPr>
              <a:t>生成的 </a:t>
            </a:r>
            <a:r>
              <a:rPr lang="en-US" altLang="zh-CN" b="0" i="0" dirty="0">
                <a:solidFill>
                  <a:srgbClr val="333333"/>
                </a:solidFill>
                <a:effectLst/>
                <a:latin typeface="Open Sans" panose="020B0606030504020204" pitchFamily="34" charset="0"/>
              </a:rPr>
              <a:t>CIKG</a:t>
            </a:r>
            <a:r>
              <a:rPr lang="zh-CN" altLang="en-US" b="0" i="0" dirty="0">
                <a:solidFill>
                  <a:srgbClr val="333333"/>
                </a:solidFill>
                <a:effectLst/>
                <a:latin typeface="Open Sans" panose="020B0606030504020204" pitchFamily="34" charset="0"/>
              </a:rPr>
              <a:t>）和物品侧知识（来自 </a:t>
            </a:r>
            <a:r>
              <a:rPr lang="en-US" altLang="zh-CN" b="0" i="0" dirty="0">
                <a:solidFill>
                  <a:srgbClr val="333333"/>
                </a:solidFill>
                <a:effectLst/>
                <a:latin typeface="Open Sans" panose="020B0606030504020204" pitchFamily="34" charset="0"/>
              </a:rPr>
              <a:t>KG</a:t>
            </a:r>
            <a:r>
              <a:rPr lang="zh-CN" altLang="en-US" b="0" i="0" dirty="0">
                <a:solidFill>
                  <a:srgbClr val="333333"/>
                </a:solidFill>
                <a:effectLst/>
                <a:latin typeface="Open Sans" panose="020B0606030504020204" pitchFamily="34" charset="0"/>
              </a:rPr>
              <a:t>）属于辅助信息域，需有效迁移至推荐域（用户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物品交互图），以增强推荐模型对跨域信息的融合能力。</a:t>
            </a:r>
          </a:p>
          <a:p>
            <a:pPr algn="l">
              <a:buFont typeface="Arial" panose="020B0604020202020204" pitchFamily="34" charset="0"/>
              <a:buChar char="•"/>
            </a:pPr>
            <a:r>
              <a:rPr lang="zh-CN" altLang="en-US" b="1" i="0" dirty="0">
                <a:solidFill>
                  <a:srgbClr val="333333"/>
                </a:solidFill>
                <a:effectLst/>
                <a:latin typeface="Open Sans" panose="020B0606030504020204" pitchFamily="34" charset="0"/>
              </a:rPr>
              <a:t>目标</a:t>
            </a:r>
            <a:r>
              <a:rPr lang="zh-CN" altLang="en-US" b="0" i="0" dirty="0">
                <a:solidFill>
                  <a:srgbClr val="333333"/>
                </a:solidFill>
                <a:effectLst/>
                <a:latin typeface="Open Sans" panose="020B0606030504020204" pitchFamily="34" charset="0"/>
              </a:rPr>
              <a:t>： 通过对比学习，最大化辅助信息域与推荐域的互信息，确保用户侧和物品侧知识能协同提升推荐准确性，同时避免传统图结构扰动导致的信息丢失。</a:t>
            </a:r>
          </a:p>
          <a:p>
            <a:pPr algn="l"/>
            <a:r>
              <a:rPr lang="zh-CN" altLang="en-US" b="1" i="0" dirty="0">
                <a:solidFill>
                  <a:srgbClr val="333333"/>
                </a:solidFill>
                <a:effectLst/>
                <a:latin typeface="Open Sans" panose="020B0606030504020204" pitchFamily="34" charset="0"/>
              </a:rPr>
              <a:t>二、技术方案：增强视图生成与对比损失</a:t>
            </a:r>
          </a:p>
          <a:p>
            <a:pPr algn="l">
              <a:buFont typeface="+mj-lt"/>
              <a:buAutoNum type="arabicPeriod"/>
            </a:pPr>
            <a:r>
              <a:rPr lang="zh-CN" altLang="en-US" b="1" i="0" dirty="0">
                <a:solidFill>
                  <a:srgbClr val="333333"/>
                </a:solidFill>
                <a:effectLst/>
                <a:latin typeface="Open Sans" panose="020B0606030504020204" pitchFamily="34" charset="0"/>
              </a:rPr>
              <a:t>增强视图（</a:t>
            </a:r>
            <a:r>
              <a:rPr lang="en-US" altLang="zh-CN" b="1" i="0" dirty="0">
                <a:solidFill>
                  <a:srgbClr val="333333"/>
                </a:solidFill>
                <a:effectLst/>
                <a:latin typeface="Open Sans" panose="020B0606030504020204" pitchFamily="34" charset="0"/>
              </a:rPr>
              <a:t>Augmented Views</a:t>
            </a:r>
            <a:r>
              <a:rPr lang="zh-CN" altLang="en-US" b="1" i="0" dirty="0">
                <a:solidFill>
                  <a:srgbClr val="333333"/>
                </a:solidFill>
                <a:effectLst/>
                <a:latin typeface="Open Sans" panose="020B0606030504020204" pitchFamily="34" charset="0"/>
              </a:rPr>
              <a:t>）构建</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视图定义：</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：仅包含用户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物品交互图（</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），作为基线视图，捕捉传统协作信号。</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：融合用户侧兴趣知识的视图（</a:t>
            </a:r>
            <a:r>
              <a:rPr lang="en-US" altLang="zh-CN" b="0" i="0" dirty="0">
                <a:solidFill>
                  <a:srgbClr val="333333"/>
                </a:solidFill>
                <a:effectLst/>
                <a:latin typeface="Open Sans" panose="020B0606030504020204" pitchFamily="34" charset="0"/>
              </a:rPr>
              <a:t>G_R + G_J</a:t>
            </a:r>
            <a:r>
              <a:rPr lang="zh-CN" altLang="en-US" b="0" i="0" dirty="0">
                <a:solidFill>
                  <a:srgbClr val="333333"/>
                </a:solidFill>
                <a:effectLst/>
                <a:latin typeface="Open Sans" panose="020B0606030504020204" pitchFamily="34" charset="0"/>
              </a:rPr>
              <a:t>），通过合并用户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兴趣图（</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）增强用户侧信息。</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：融合物品侧知识的视图（</a:t>
            </a:r>
            <a:r>
              <a:rPr lang="en-US" altLang="zh-CN" b="0" i="0" dirty="0">
                <a:solidFill>
                  <a:srgbClr val="333333"/>
                </a:solidFill>
                <a:effectLst/>
                <a:latin typeface="Open Sans" panose="020B0606030504020204" pitchFamily="34" charset="0"/>
              </a:rPr>
              <a:t>G_R + G_K$</a:t>
            </a:r>
            <a:r>
              <a:rPr lang="zh-CN" altLang="en-US" b="0" i="0" dirty="0">
                <a:solidFill>
                  <a:srgbClr val="333333"/>
                </a:solidFill>
                <a:effectLst/>
                <a:latin typeface="Open Sans" panose="020B0606030504020204" pitchFamily="34" charset="0"/>
              </a:rPr>
              <a:t>），通过物品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实体投影集（</a:t>
            </a:r>
            <a:r>
              <a:rPr lang="en-US" altLang="zh-CN" b="0" i="0" dirty="0">
                <a:solidFill>
                  <a:srgbClr val="333333"/>
                </a:solidFill>
                <a:effectLst/>
                <a:latin typeface="Open Sans" panose="020B0606030504020204" pitchFamily="34" charset="0"/>
              </a:rPr>
              <a:t>P</a:t>
            </a:r>
            <a:r>
              <a:rPr lang="zh-CN" altLang="en-US" b="0" i="0" dirty="0">
                <a:solidFill>
                  <a:srgbClr val="333333"/>
                </a:solidFill>
                <a:effectLst/>
                <a:latin typeface="Open Sans" panose="020B0606030504020204" pitchFamily="34" charset="0"/>
              </a:rPr>
              <a:t>）将物品与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实体关联。</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构建方法：</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：直接合并</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G_J</a:t>
            </a:r>
            <a:r>
              <a:rPr lang="zh-CN" altLang="en-US" b="0" i="0" dirty="0">
                <a:solidFill>
                  <a:srgbClr val="333333"/>
                </a:solidFill>
                <a:effectLst/>
                <a:latin typeface="Open Sans" panose="020B0606030504020204" pitchFamily="34" charset="0"/>
              </a:rPr>
              <a:t>的节点和边，保留用户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兴趣关联（如 “用户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拥有兴趣” 边）。</a:t>
            </a:r>
          </a:p>
          <a:p>
            <a:pPr marL="1143000" lvl="2" indent="-228600" algn="l">
              <a:buFont typeface="+mj-lt"/>
              <a:buAutoNum type="arabicPeriod"/>
            </a:pPr>
            <a:r>
              <a:rPr lang="en-US" altLang="zh-CN" b="1"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：通过映射函数</a:t>
            </a:r>
            <a:r>
              <a:rPr lang="en-US" altLang="zh-CN" b="0" i="0" dirty="0">
                <a:solidFill>
                  <a:srgbClr val="333333"/>
                </a:solidFill>
                <a:effectLst/>
                <a:latin typeface="Open Sans" panose="020B0606030504020204" pitchFamily="34" charset="0"/>
              </a:rPr>
              <a:t>M(\</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将 </a:t>
            </a:r>
            <a:r>
              <a:rPr lang="en-US" altLang="zh-CN" b="0" i="0" dirty="0">
                <a:solidFill>
                  <a:srgbClr val="333333"/>
                </a:solidFill>
                <a:effectLst/>
                <a:latin typeface="Open Sans" panose="020B0606030504020204" pitchFamily="34" charset="0"/>
              </a:rPr>
              <a:t>KG </a:t>
            </a:r>
            <a:r>
              <a:rPr lang="zh-CN" altLang="en-US" b="0" i="0" dirty="0">
                <a:solidFill>
                  <a:srgbClr val="333333"/>
                </a:solidFill>
                <a:effectLst/>
                <a:latin typeface="Open Sans" panose="020B0606030504020204" pitchFamily="34" charset="0"/>
              </a:rPr>
              <a:t>中的实体 </a:t>
            </a:r>
            <a:r>
              <a:rPr lang="en-US" altLang="zh-CN" b="0" i="0" dirty="0">
                <a:solidFill>
                  <a:srgbClr val="333333"/>
                </a:solidFill>
                <a:effectLst/>
                <a:latin typeface="Open Sans" panose="020B0606030504020204" pitchFamily="34" charset="0"/>
              </a:rPr>
              <a:t>ID </a:t>
            </a:r>
            <a:r>
              <a:rPr lang="zh-CN" altLang="en-US" b="0" i="0" dirty="0">
                <a:solidFill>
                  <a:srgbClr val="333333"/>
                </a:solidFill>
                <a:effectLst/>
                <a:latin typeface="Open Sans" panose="020B0606030504020204" pitchFamily="34" charset="0"/>
              </a:rPr>
              <a:t>转换为物品 </a:t>
            </a:r>
            <a:r>
              <a:rPr lang="en-US" altLang="zh-CN" b="0" i="0" dirty="0">
                <a:solidFill>
                  <a:srgbClr val="333333"/>
                </a:solidFill>
                <a:effectLst/>
                <a:latin typeface="Open Sans" panose="020B0606030504020204" pitchFamily="34" charset="0"/>
              </a:rPr>
              <a:t>ID</a:t>
            </a:r>
            <a:r>
              <a:rPr lang="zh-CN" altLang="en-US" b="0" i="0" dirty="0">
                <a:solidFill>
                  <a:srgbClr val="333333"/>
                </a:solidFill>
                <a:effectLst/>
                <a:latin typeface="Open Sans" panose="020B0606030504020204" pitchFamily="34" charset="0"/>
              </a:rPr>
              <a:t>，再与</a:t>
            </a:r>
            <a:r>
              <a:rPr lang="en-US" altLang="zh-CN" b="0" i="0" dirty="0">
                <a:solidFill>
                  <a:srgbClr val="333333"/>
                </a:solidFill>
                <a:effectLst/>
                <a:latin typeface="Open Sans" panose="020B0606030504020204" pitchFamily="34" charset="0"/>
              </a:rPr>
              <a:t>G_R</a:t>
            </a:r>
            <a:r>
              <a:rPr lang="zh-CN" altLang="en-US" b="0" i="0" dirty="0">
                <a:solidFill>
                  <a:srgbClr val="333333"/>
                </a:solidFill>
                <a:effectLst/>
                <a:latin typeface="Open Sans" panose="020B0606030504020204" pitchFamily="34" charset="0"/>
              </a:rPr>
              <a:t>合并，保留物品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实体关系（如 “电影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类型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科幻”）。</a:t>
            </a:r>
          </a:p>
          <a:p>
            <a:pPr marL="1143000" lvl="2" indent="-228600" algn="l">
              <a:buFont typeface="+mj-lt"/>
              <a:buAutoNum type="arabicPeriod"/>
            </a:pPr>
            <a:r>
              <a:rPr lang="zh-CN" altLang="en-US" b="1" i="0" dirty="0">
                <a:solidFill>
                  <a:srgbClr val="333333"/>
                </a:solidFill>
                <a:effectLst/>
                <a:latin typeface="Open Sans" panose="020B0606030504020204" pitchFamily="34" charset="0"/>
              </a:rPr>
              <a:t>扰动策略</a:t>
            </a:r>
            <a:r>
              <a:rPr lang="zh-CN" altLang="en-US" b="0" i="0" dirty="0">
                <a:solidFill>
                  <a:srgbClr val="333333"/>
                </a:solidFill>
                <a:effectLst/>
                <a:latin typeface="Open Sans" panose="020B0606030504020204" pitchFamily="34" charset="0"/>
              </a:rPr>
              <a:t>：对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应用 </a:t>
            </a:r>
            <a:r>
              <a:rPr lang="en-US" altLang="zh-CN" b="0" i="0" dirty="0" err="1">
                <a:solidFill>
                  <a:srgbClr val="333333"/>
                </a:solidFill>
                <a:effectLst/>
                <a:latin typeface="Open Sans" panose="020B0606030504020204" pitchFamily="34" charset="0"/>
              </a:rPr>
              <a:t>SimGCL</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的</a:t>
            </a:r>
            <a:r>
              <a:rPr lang="zh-CN" altLang="en-US" b="1" i="0" dirty="0">
                <a:solidFill>
                  <a:srgbClr val="333333"/>
                </a:solidFill>
                <a:effectLst/>
                <a:latin typeface="Open Sans" panose="020B0606030504020204" pitchFamily="34" charset="0"/>
              </a:rPr>
              <a:t>表示级扰动（</a:t>
            </a:r>
            <a:r>
              <a:rPr lang="en-US" altLang="zh-CN" b="1" i="0" dirty="0">
                <a:solidFill>
                  <a:srgbClr val="333333"/>
                </a:solidFill>
                <a:effectLst/>
                <a:latin typeface="Open Sans" panose="020B0606030504020204" pitchFamily="34" charset="0"/>
              </a:rPr>
              <a:t>γ</a:t>
            </a:r>
            <a:r>
              <a:rPr lang="zh-CN" altLang="en-US" b="1"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（如特征加噪），而非修改图结构，避免破坏原始交互信息。</a:t>
            </a:r>
          </a:p>
          <a:p>
            <a:pPr algn="l">
              <a:buFont typeface="+mj-lt"/>
              <a:buAutoNum type="arabicPeriod"/>
            </a:pPr>
            <a:r>
              <a:rPr lang="zh-CN" altLang="en-US" b="1" i="0" dirty="0">
                <a:solidFill>
                  <a:srgbClr val="333333"/>
                </a:solidFill>
                <a:effectLst/>
                <a:latin typeface="Open Sans" panose="020B0606030504020204" pitchFamily="34" charset="0"/>
              </a:rPr>
              <a:t>对比损失函数（</a:t>
            </a:r>
            <a:r>
              <a:rPr lang="en-US" altLang="zh-CN" b="1" i="0" dirty="0" err="1">
                <a:solidFill>
                  <a:srgbClr val="333333"/>
                </a:solidFill>
                <a:effectLst/>
                <a:latin typeface="Open Sans" panose="020B0606030504020204" pitchFamily="34" charset="0"/>
              </a:rPr>
              <a:t>InfoNCE</a:t>
            </a:r>
            <a:r>
              <a:rPr lang="en-US" altLang="zh-CN" b="1" i="0" dirty="0">
                <a:solidFill>
                  <a:srgbClr val="333333"/>
                </a:solidFill>
                <a:effectLst/>
                <a:latin typeface="Open Sans" panose="020B0606030504020204" pitchFamily="34" charset="0"/>
              </a:rPr>
              <a:t> Loss</a:t>
            </a:r>
            <a:r>
              <a:rPr lang="zh-CN" altLang="en-US" b="1" i="0" dirty="0">
                <a:solidFill>
                  <a:srgbClr val="333333"/>
                </a:solidFill>
                <a:effectLst/>
                <a:latin typeface="Open Sans" panose="020B0606030504020204" pitchFamily="34" charset="0"/>
              </a:rPr>
              <a:t>）</a:t>
            </a:r>
            <a:endParaRPr lang="zh-CN" altLang="en-US" b="0" i="0" dirty="0">
              <a:solidFill>
                <a:srgbClr val="333333"/>
              </a:solidFill>
              <a:effectLst/>
              <a:latin typeface="Open Sans" panose="020B0606030504020204" pitchFamily="34" charset="0"/>
            </a:endParaRPr>
          </a:p>
          <a:p>
            <a:pPr marL="742950" lvl="1" indent="-285750" algn="l">
              <a:buFont typeface="+mj-lt"/>
              <a:buAutoNum type="arabicPeriod"/>
            </a:pPr>
            <a:r>
              <a:rPr lang="zh-CN" altLang="en-US" b="0" i="0" dirty="0">
                <a:solidFill>
                  <a:srgbClr val="333333"/>
                </a:solidFill>
                <a:effectLst/>
                <a:latin typeface="Open Sans" panose="020B0606030504020204" pitchFamily="34" charset="0"/>
              </a:rPr>
              <a:t>正样本对定义：</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用户节点：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中的用户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G_{v2}</a:t>
            </a:r>
            <a:r>
              <a:rPr lang="zh-CN" altLang="en-US" b="0" i="0" dirty="0">
                <a:solidFill>
                  <a:srgbClr val="333333"/>
                </a:solidFill>
                <a:effectLst/>
                <a:latin typeface="Open Sans" panose="020B0606030504020204" pitchFamily="34" charset="0"/>
              </a:rPr>
              <a:t>中的同一用户</a:t>
            </a:r>
            <a:r>
              <a:rPr lang="en-US" altLang="zh-CN" b="0" i="0" dirty="0">
                <a:solidFill>
                  <a:srgbClr val="333333"/>
                </a:solidFill>
                <a:effectLst/>
                <a:latin typeface="Open Sans" panose="020B0606030504020204" pitchFamily="34" charset="0"/>
              </a:rPr>
              <a:t>u</a:t>
            </a:r>
            <a:r>
              <a:rPr lang="zh-CN" altLang="en-US" b="0" i="0" dirty="0">
                <a:solidFill>
                  <a:srgbClr val="333333"/>
                </a:solidFill>
                <a:effectLst/>
                <a:latin typeface="Open Sans" panose="020B0606030504020204" pitchFamily="34" charset="0"/>
              </a:rPr>
              <a:t>为正样本（用户侧知识增强前后的同一用户）。</a:t>
            </a:r>
          </a:p>
          <a:p>
            <a:pPr marL="1143000" lvl="2" indent="-228600" algn="l">
              <a:buFont typeface="+mj-lt"/>
              <a:buAutoNum type="arabicPeriod"/>
            </a:pPr>
            <a:r>
              <a:rPr lang="zh-CN" altLang="en-US" b="0" i="0" dirty="0">
                <a:solidFill>
                  <a:srgbClr val="333333"/>
                </a:solidFill>
                <a:effectLst/>
                <a:latin typeface="Open Sans" panose="020B0606030504020204" pitchFamily="34" charset="0"/>
              </a:rPr>
              <a:t>物品节点：</a:t>
            </a:r>
            <a:r>
              <a:rPr lang="en-US" altLang="zh-CN" b="0" i="0" dirty="0">
                <a:solidFill>
                  <a:srgbClr val="333333"/>
                </a:solidFill>
                <a:effectLst/>
                <a:latin typeface="Open Sans" panose="020B0606030504020204" pitchFamily="34" charset="0"/>
              </a:rPr>
              <a:t>G_{v1}</a:t>
            </a:r>
            <a:r>
              <a:rPr lang="zh-CN" altLang="en-US" b="0" i="0" dirty="0">
                <a:solidFill>
                  <a:srgbClr val="333333"/>
                </a:solidFill>
                <a:effectLst/>
                <a:latin typeface="Open Sans" panose="020B0606030504020204" pitchFamily="34" charset="0"/>
              </a:rPr>
              <a:t>中的物品</a:t>
            </a:r>
            <a:r>
              <a:rPr lang="en-US" altLang="zh-CN" b="0" i="0" dirty="0" err="1">
                <a:solidFill>
                  <a:srgbClr val="333333"/>
                </a:solidFill>
                <a:effectLst/>
                <a:latin typeface="Open Sans" panose="020B0606030504020204" pitchFamily="34" charset="0"/>
              </a:rPr>
              <a:t>i</a:t>
            </a:r>
            <a:r>
              <a:rPr lang="zh-CN" altLang="en-US" b="0" i="0" dirty="0">
                <a:solidFill>
                  <a:srgbClr val="333333"/>
                </a:solidFill>
                <a:effectLst/>
                <a:latin typeface="Open Sans" panose="020B0606030504020204" pitchFamily="34" charset="0"/>
              </a:rPr>
              <a:t>与</a:t>
            </a:r>
            <a:r>
              <a:rPr lang="en-US" altLang="zh-CN" b="0" i="0" dirty="0">
                <a:solidFill>
                  <a:srgbClr val="333333"/>
                </a:solidFill>
                <a:effectLst/>
                <a:latin typeface="Open Sans" panose="020B0606030504020204" pitchFamily="34" charset="0"/>
              </a:rPr>
              <a:t>G_{v3}</a:t>
            </a:r>
            <a:r>
              <a:rPr lang="zh-CN" altLang="en-US" b="0" i="0" dirty="0">
                <a:solidFill>
                  <a:srgbClr val="333333"/>
                </a:solidFill>
                <a:effectLst/>
                <a:latin typeface="Open Sans" panose="020B0606030504020204" pitchFamily="34" charset="0"/>
              </a:rPr>
              <a:t>中的同一物品</a:t>
            </a:r>
            <a:r>
              <a:rPr lang="en-US" altLang="zh-CN" b="0" i="0" dirty="0" err="1">
                <a:solidFill>
                  <a:srgbClr val="333333"/>
                </a:solidFill>
                <a:effectLst/>
                <a:latin typeface="Open Sans" panose="020B0606030504020204" pitchFamily="34" charset="0"/>
              </a:rPr>
              <a:t>i</a:t>
            </a:r>
            <a:r>
              <a:rPr lang="zh-CN" altLang="en-US" b="0" i="0" dirty="0">
                <a:solidFill>
                  <a:srgbClr val="333333"/>
                </a:solidFill>
                <a:effectLst/>
                <a:latin typeface="Open Sans" panose="020B0606030504020204" pitchFamily="34" charset="0"/>
              </a:rPr>
              <a:t>为正样本（物品侧知识增强前后的同一物品）。</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对比目标：</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基于 </a:t>
            </a:r>
            <a:r>
              <a:rPr lang="en-US" altLang="zh-CN" b="0" i="0" dirty="0" err="1">
                <a:solidFill>
                  <a:srgbClr val="333333"/>
                </a:solidFill>
                <a:effectLst/>
                <a:latin typeface="Open Sans" panose="020B0606030504020204" pitchFamily="34" charset="0"/>
              </a:rPr>
              <a:t>InfoNCE</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损失，最大化正样本对的余弦相似度，最小化负样本对（随机用户 </a:t>
            </a:r>
            <a:r>
              <a:rPr lang="en-US" altLang="zh-CN" b="0" i="0" dirty="0">
                <a:solidFill>
                  <a:srgbClr val="333333"/>
                </a:solidFill>
                <a:effectLst/>
                <a:latin typeface="Open Sans" panose="020B0606030504020204" pitchFamily="34" charset="0"/>
              </a:rPr>
              <a:t>/ </a:t>
            </a:r>
            <a:r>
              <a:rPr lang="zh-CN" altLang="en-US" b="0" i="0" dirty="0">
                <a:solidFill>
                  <a:srgbClr val="333333"/>
                </a:solidFill>
                <a:effectLst/>
                <a:latin typeface="Open Sans" panose="020B0606030504020204" pitchFamily="34" charset="0"/>
              </a:rPr>
              <a:t>物品）的相似度：</a:t>
            </a:r>
          </a:p>
          <a:p>
            <a:pPr marL="742950" lvl="1" indent="-285750" algn="l">
              <a:buFont typeface="+mj-lt"/>
              <a:buAutoNum type="arabicPeriod"/>
            </a:pPr>
            <a:r>
              <a:rPr lang="en-US" altLang="zh-CN" b="0" i="0" dirty="0">
                <a:solidFill>
                  <a:srgbClr val="333333"/>
                </a:solidFill>
                <a:effectLst/>
                <a:latin typeface="Open Sans" panose="020B0606030504020204" pitchFamily="34" charset="0"/>
              </a:rPr>
              <a:t>\</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{L}_c = \sum_{u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-\log \frac{\exp(s(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^{v2})/\tau)}{\sum_{w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{U}} \exp(s(</a:t>
            </a:r>
            <a:r>
              <a:rPr lang="en-US" altLang="zh-CN" b="0" i="0" dirty="0" err="1">
                <a:solidFill>
                  <a:srgbClr val="333333"/>
                </a:solidFill>
                <a:effectLst/>
                <a:latin typeface="Open Sans" panose="020B0606030504020204" pitchFamily="34" charset="0"/>
              </a:rPr>
              <a:t>z_u</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^{v2})/\tau)} + \sum_{</a:t>
            </a:r>
            <a:r>
              <a:rPr lang="en-US" altLang="zh-CN" b="0" i="0" dirty="0" err="1">
                <a:solidFill>
                  <a:srgbClr val="333333"/>
                </a:solidFill>
                <a:effectLst/>
                <a:latin typeface="Open Sans" panose="020B0606030504020204" pitchFamily="34" charset="0"/>
              </a:rPr>
              <a:t>i</a:t>
            </a:r>
            <a:r>
              <a:rPr lang="en-US" altLang="zh-CN" b="0" i="0" dirty="0">
                <a:solidFill>
                  <a:srgbClr val="333333"/>
                </a:solidFill>
                <a:effectLst/>
                <a:latin typeface="Open Sans" panose="020B0606030504020204" pitchFamily="34" charset="0"/>
              </a:rPr>
              <a:t>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-\log \frac{\exp(s(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^{v3})/\tau)}{\sum_{w \in \</a:t>
            </a:r>
            <a:r>
              <a:rPr lang="en-US" altLang="zh-CN" b="0" i="0" dirty="0" err="1">
                <a:solidFill>
                  <a:srgbClr val="333333"/>
                </a:solidFill>
                <a:effectLst/>
                <a:latin typeface="Open Sans" panose="020B0606030504020204" pitchFamily="34" charset="0"/>
              </a:rPr>
              <a:t>mathcal</a:t>
            </a:r>
            <a:r>
              <a:rPr lang="en-US" altLang="zh-CN" b="0" i="0" dirty="0">
                <a:solidFill>
                  <a:srgbClr val="333333"/>
                </a:solidFill>
                <a:effectLst/>
                <a:latin typeface="Open Sans" panose="020B0606030504020204" pitchFamily="34" charset="0"/>
              </a:rPr>
              <a:t>{I}} \exp(s(</a:t>
            </a:r>
            <a:r>
              <a:rPr lang="en-US" altLang="zh-CN" b="0" i="0" dirty="0" err="1">
                <a:solidFill>
                  <a:srgbClr val="333333"/>
                </a:solidFill>
                <a:effectLst/>
                <a:latin typeface="Open Sans" panose="020B0606030504020204" pitchFamily="34" charset="0"/>
              </a:rPr>
              <a:t>z_i</a:t>
            </a:r>
            <a:r>
              <a:rPr lang="en-US" altLang="zh-CN" b="0" i="0" dirty="0">
                <a:solidFill>
                  <a:srgbClr val="333333"/>
                </a:solidFill>
                <a:effectLst/>
                <a:latin typeface="Open Sans" panose="020B0606030504020204" pitchFamily="34" charset="0"/>
              </a:rPr>
              <a:t>^{v1}, </a:t>
            </a:r>
            <a:r>
              <a:rPr lang="en-US" altLang="zh-CN" b="0" i="0" dirty="0" err="1">
                <a:solidFill>
                  <a:srgbClr val="333333"/>
                </a:solidFill>
                <a:effectLst/>
                <a:latin typeface="Open Sans" panose="020B0606030504020204" pitchFamily="34" charset="0"/>
              </a:rPr>
              <a:t>z_w</a:t>
            </a:r>
            <a:r>
              <a:rPr lang="en-US" altLang="zh-CN" b="0" i="0" dirty="0">
                <a:solidFill>
                  <a:srgbClr val="333333"/>
                </a:solidFill>
                <a:effectLst/>
                <a:latin typeface="Open Sans" panose="020B0606030504020204" pitchFamily="34" charset="0"/>
              </a:rPr>
              <a:t>^{v3})/\tau)},</a:t>
            </a:r>
          </a:p>
          <a:p>
            <a:pPr marL="742950" lvl="1" indent="-285750" algn="l">
              <a:buFont typeface="+mj-lt"/>
              <a:buAutoNum type="arabicPeriod"/>
            </a:pPr>
            <a:r>
              <a:rPr lang="zh-CN" altLang="en-US" b="0" i="0" dirty="0">
                <a:solidFill>
                  <a:srgbClr val="333333"/>
                </a:solidFill>
                <a:effectLst/>
                <a:latin typeface="Open Sans" panose="020B0606030504020204" pitchFamily="34" charset="0"/>
              </a:rPr>
              <a:t>其中：</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s(\</a:t>
            </a:r>
            <a:r>
              <a:rPr lang="en-US" altLang="zh-CN" b="0" i="0" dirty="0" err="1">
                <a:solidFill>
                  <a:srgbClr val="333333"/>
                </a:solidFill>
                <a:effectLst/>
                <a:latin typeface="Open Sans" panose="020B0606030504020204" pitchFamily="34" charset="0"/>
              </a:rPr>
              <a:t>cdot</a:t>
            </a:r>
            <a:r>
              <a:rPr lang="en-US" altLang="zh-CN" b="0" i="0" dirty="0">
                <a:solidFill>
                  <a:srgbClr val="333333"/>
                </a:solidFill>
                <a:effectLst/>
                <a:latin typeface="Open Sans" panose="020B0606030504020204" pitchFamily="34" charset="0"/>
              </a:rPr>
              <a:t>)</a:t>
            </a:r>
            <a:r>
              <a:rPr lang="zh-CN" altLang="en-US" b="0" i="0" dirty="0">
                <a:solidFill>
                  <a:srgbClr val="333333"/>
                </a:solidFill>
                <a:effectLst/>
                <a:latin typeface="Open Sans" panose="020B0606030504020204" pitchFamily="34" charset="0"/>
              </a:rPr>
              <a:t>为余弦相似度函数，衡量嵌入向量的相似性；</a:t>
            </a:r>
          </a:p>
          <a:p>
            <a:pPr marL="1143000" lvl="2" indent="-228600" algn="l">
              <a:buFont typeface="+mj-lt"/>
              <a:buAutoNum type="arabicPeriod"/>
            </a:pPr>
            <a:r>
              <a:rPr lang="en-US" altLang="zh-CN" b="0" i="0" dirty="0">
                <a:solidFill>
                  <a:srgbClr val="333333"/>
                </a:solidFill>
                <a:effectLst/>
                <a:latin typeface="Open Sans" panose="020B0606030504020204" pitchFamily="34" charset="0"/>
              </a:rPr>
              <a:t>\tau</a:t>
            </a:r>
            <a:r>
              <a:rPr lang="zh-CN" altLang="en-US" b="0" i="0" dirty="0">
                <a:solidFill>
                  <a:srgbClr val="333333"/>
                </a:solidFill>
                <a:effectLst/>
                <a:latin typeface="Open Sans" panose="020B0606030504020204" pitchFamily="34" charset="0"/>
              </a:rPr>
              <a:t>为温度系数，控制概率分布的集中程度（值越小，正样本对的区分度越高）。</a:t>
            </a:r>
          </a:p>
          <a:p>
            <a:pPr algn="l"/>
            <a:endParaRPr lang="zh-CN" altLang="en-US" b="0" i="0" dirty="0">
              <a:solidFill>
                <a:srgbClr val="333333"/>
              </a:solidFill>
              <a:effectLst/>
              <a:latin typeface="Open Sans" panose="020B0606030504020204" pitchFamily="34" charset="0"/>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3870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t>8/31/2025</a:t>
            </a:fld>
            <a:endParaRPr lang="en-US"/>
          </a:p>
        </p:txBody>
      </p:sp>
      <p:sp>
        <p:nvSpPr>
          <p:cNvPr id="3" name="页脚占位符 2"/>
          <p:cNvSpPr>
            <a:spLocks noGrp="1"/>
          </p:cNvSpPr>
          <p:nvPr>
            <p:ph type="ftr" sz="quarter" idx="11"/>
          </p:nvPr>
        </p:nvSpPr>
        <p:spPr/>
        <p:txBody>
          <a:bodyPr/>
          <a:lstStyle/>
          <a:p>
            <a:endParaRPr/>
          </a:p>
        </p:txBody>
      </p:sp>
      <p:sp>
        <p:nvSpPr>
          <p:cNvPr id="4" name="灯片编号占位符 3"/>
          <p:cNvSpPr>
            <a:spLocks noGrp="1"/>
          </p:cNvSpPr>
          <p:nvPr>
            <p:ph type="sldNum" sz="quarter" idx="12"/>
          </p:nvPr>
        </p:nvSpPr>
        <p:spPr/>
        <p:txBody>
          <a:body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8/31/2025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5.xml"/><Relationship Id="rId13"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jpeg"/><Relationship Id="rId5" Type="http://schemas.openxmlformats.org/officeDocument/2006/relationships/tags" Target="../tags/tag6.xml"/><Relationship Id="rId10" Type="http://schemas.openxmlformats.org/officeDocument/2006/relationships/image" Target="../media/image56.png"/><Relationship Id="rId4" Type="http://schemas.openxmlformats.org/officeDocument/2006/relationships/tags" Target="../tags/tag5.xml"/><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3.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png"/><Relationship Id="rId10" Type="http://schemas.openxmlformats.org/officeDocument/2006/relationships/image" Target="../media/image39.png"/><Relationship Id="rId4" Type="http://schemas.openxmlformats.org/officeDocument/2006/relationships/image" Target="../media/image2.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1.jpe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pn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03152" y="128015"/>
              <a:ext cx="571500" cy="720852"/>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78763" y="690372"/>
              <a:ext cx="2924556" cy="240791"/>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9" cstate="print"/>
            <a:stretch>
              <a:fillRect/>
            </a:stretch>
          </a:blipFill>
        </p:spPr>
        <p:txBody>
          <a:bodyPr wrap="square" lIns="0" tIns="0" rIns="0" bIns="0" rtlCol="0"/>
          <a:lstStyle/>
          <a:p>
            <a:endParaRPr/>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2000" cy="974090"/>
            <a:chOff x="0" y="0"/>
            <a:chExt cx="12192000" cy="974090"/>
          </a:xfrm>
        </p:grpSpPr>
        <p:sp>
          <p:nvSpPr>
            <p:cNvPr id="15" name="object 15"/>
            <p:cNvSpPr/>
            <p:nvPr/>
          </p:nvSpPr>
          <p:spPr>
            <a:xfrm>
              <a:off x="0" y="0"/>
              <a:ext cx="12191999" cy="973836"/>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1503152" y="128015"/>
              <a:ext cx="571500" cy="719327"/>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778763" y="690372"/>
              <a:ext cx="2924556" cy="239267"/>
            </a:xfrm>
            <a:prstGeom prst="rect">
              <a:avLst/>
            </a:prstGeom>
            <a:blipFill>
              <a:blip r:embed="rId8" cstate="print"/>
              <a:stretch>
                <a:fillRect/>
              </a:stretch>
            </a:blipFill>
          </p:spPr>
          <p:txBody>
            <a:bodyPr wrap="square" lIns="0" tIns="0" rIns="0" bIns="0" rtlCol="0"/>
            <a:lstStyle/>
            <a:p>
              <a:endParaRPr/>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897255" y="107315"/>
            <a:ext cx="2614930" cy="688975"/>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C</a:t>
            </a:r>
            <a:r>
              <a:rPr lang="en-US" sz="2200" dirty="0">
                <a:solidFill>
                  <a:srgbClr val="FFFFFF"/>
                </a:solidFill>
                <a:effectLst>
                  <a:outerShdw blurRad="38100" dist="38100" dir="2700000" algn="tl">
                    <a:srgbClr val="000000">
                      <a:alpha val="43137"/>
                    </a:srgbClr>
                  </a:outerShdw>
                </a:effectLst>
                <a:uFillTx/>
                <a:latin typeface="Times New Roman" panose="02020603050405020304" charset="0"/>
                <a:ea typeface="宋体" panose="02010600030101010101" pitchFamily="2" charset="-122"/>
                <a:cs typeface="Times New Roman" panose="02020603050405020304" charset="0"/>
              </a:rPr>
              <a:t>hongqing University  of  Technology</a:t>
            </a:r>
            <a:r>
              <a:rPr lang="en-US" sz="2200" dirty="0">
                <a:solidFill>
                  <a:srgbClr val="FFFFFF"/>
                </a:solidFill>
                <a:uFillTx/>
                <a:latin typeface="Times New Roman" panose="02020603050405020304" charset="0"/>
                <a:ea typeface="宋体" panose="02010600030101010101" pitchFamily="2" charset="-122"/>
                <a:cs typeface="Times New Roman" panose="02020603050405020304" charset="0"/>
              </a:rPr>
              <a:t> </a:t>
            </a:r>
          </a:p>
        </p:txBody>
      </p:sp>
      <p:sp>
        <p:nvSpPr>
          <p:cNvPr id="21" name="object 21"/>
          <p:cNvSpPr txBox="1"/>
          <p:nvPr/>
        </p:nvSpPr>
        <p:spPr>
          <a:xfrm>
            <a:off x="9697720" y="11430"/>
            <a:ext cx="2256155" cy="826135"/>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Times New Roman" panose="02020603050405020304" charset="0"/>
                <a:cs typeface="Times New Roman" panose="02020603050405020304" charset="0"/>
              </a:rPr>
              <a:t>ATAI</a:t>
            </a:r>
            <a:endParaRPr sz="1500">
              <a:latin typeface="Times New Roman" panose="02020603050405020304" charset="0"/>
              <a:cs typeface="Times New Roman" panose="02020603050405020304" charset="0"/>
            </a:endParaRPr>
          </a:p>
          <a:p>
            <a:pPr marL="12700" marR="5080" algn="ctr">
              <a:lnSpc>
                <a:spcPct val="100000"/>
              </a:lnSpc>
              <a:spcBef>
                <a:spcPts val="125"/>
              </a:spcBef>
            </a:pPr>
            <a:r>
              <a:rPr sz="1800" spc="-215" dirty="0">
                <a:solidFill>
                  <a:srgbClr val="D9D9D9"/>
                </a:solidFill>
                <a:latin typeface="Times New Roman" panose="02020603050405020304" charset="0"/>
                <a:cs typeface="Times New Roman" panose="02020603050405020304" charset="0"/>
              </a:rPr>
              <a:t>Advanced</a:t>
            </a:r>
            <a:r>
              <a:rPr sz="1800" spc="-500" dirty="0">
                <a:solidFill>
                  <a:srgbClr val="D9D9D9"/>
                </a:solidFill>
                <a:latin typeface="Times New Roman" panose="02020603050405020304" charset="0"/>
                <a:cs typeface="Times New Roman" panose="02020603050405020304" charset="0"/>
              </a:rPr>
              <a:t> </a:t>
            </a:r>
            <a:r>
              <a:rPr lang="en-US" sz="1800" spc="-500" dirty="0">
                <a:solidFill>
                  <a:srgbClr val="D9D9D9"/>
                </a:solidFill>
                <a:latin typeface="Times New Roman" panose="02020603050405020304" charset="0"/>
                <a:cs typeface="Times New Roman" panose="02020603050405020304" charset="0"/>
              </a:rPr>
              <a:t>              </a:t>
            </a:r>
            <a:r>
              <a:rPr lang="en-US" sz="1800" spc="-220" dirty="0">
                <a:solidFill>
                  <a:srgbClr val="D9D9D9"/>
                </a:solidFill>
                <a:latin typeface="Times New Roman" panose="02020603050405020304" charset="0"/>
                <a:cs typeface="Times New Roman" panose="02020603050405020304" charset="0"/>
              </a:rPr>
              <a:t>  </a:t>
            </a:r>
            <a:r>
              <a:rPr spc="-220" dirty="0">
                <a:solidFill>
                  <a:srgbClr val="D9D9D9"/>
                </a:solidFill>
                <a:latin typeface="Times New Roman" panose="02020603050405020304" charset="0"/>
                <a:cs typeface="Times New Roman" panose="02020603050405020304" charset="0"/>
                <a:sym typeface="+mn-ea"/>
              </a:rPr>
              <a:t>Technique</a:t>
            </a:r>
            <a:r>
              <a:rPr lang="en-US" sz="1800" spc="-220" dirty="0">
                <a:solidFill>
                  <a:srgbClr val="D9D9D9"/>
                </a:solidFill>
                <a:latin typeface="Times New Roman" panose="02020603050405020304" charset="0"/>
                <a:cs typeface="Times New Roman" panose="02020603050405020304" charset="0"/>
              </a:rPr>
              <a:t>  </a:t>
            </a:r>
            <a:r>
              <a:rPr sz="1800" spc="-220" dirty="0">
                <a:solidFill>
                  <a:srgbClr val="D9D9D9"/>
                </a:solidFill>
                <a:latin typeface="Times New Roman" panose="02020603050405020304" charset="0"/>
                <a:cs typeface="Times New Roman" panose="02020603050405020304" charset="0"/>
              </a:rPr>
              <a:t>of </a:t>
            </a:r>
            <a:r>
              <a:rPr sz="1800" spc="-80" dirty="0">
                <a:solidFill>
                  <a:srgbClr val="D9D9D9"/>
                </a:solidFill>
                <a:latin typeface="Times New Roman" panose="02020603050405020304" charset="0"/>
                <a:cs typeface="Times New Roman" panose="02020603050405020304" charset="0"/>
              </a:rPr>
              <a:t> </a:t>
            </a:r>
            <a:r>
              <a:rPr sz="1800" spc="-180" dirty="0">
                <a:solidFill>
                  <a:srgbClr val="D9D9D9"/>
                </a:solidFill>
                <a:latin typeface="Times New Roman" panose="02020603050405020304" charset="0"/>
                <a:cs typeface="Times New Roman" panose="02020603050405020304" charset="0"/>
              </a:rPr>
              <a:t>Artificial</a:t>
            </a:r>
            <a:r>
              <a:rPr sz="1800" spc="75" dirty="0">
                <a:solidFill>
                  <a:srgbClr val="D9D9D9"/>
                </a:solidFill>
                <a:latin typeface="Times New Roman" panose="02020603050405020304" charset="0"/>
                <a:cs typeface="Times New Roman" panose="02020603050405020304" charset="0"/>
              </a:rPr>
              <a:t> </a:t>
            </a:r>
            <a:r>
              <a:rPr sz="1800" spc="-190" dirty="0">
                <a:solidFill>
                  <a:srgbClr val="D9D9D9"/>
                </a:solidFill>
                <a:latin typeface="Times New Roman" panose="02020603050405020304" charset="0"/>
                <a:cs typeface="Times New Roman" panose="02020603050405020304" charset="0"/>
              </a:rPr>
              <a:t>Intelligence</a:t>
            </a:r>
            <a:endParaRPr sz="1800">
              <a:latin typeface="Times New Roman" panose="02020603050405020304" charset="0"/>
              <a:cs typeface="Times New Roman" panose="02020603050405020304" charset="0"/>
            </a:endParaRPr>
          </a:p>
        </p:txBody>
      </p:sp>
      <p:sp>
        <p:nvSpPr>
          <p:cNvPr id="31" name="object 31"/>
          <p:cNvSpPr/>
          <p:nvPr/>
        </p:nvSpPr>
        <p:spPr>
          <a:xfrm>
            <a:off x="10754868" y="5894831"/>
            <a:ext cx="1437131" cy="963165"/>
          </a:xfrm>
          <a:prstGeom prst="rect">
            <a:avLst/>
          </a:prstGeom>
          <a:blipFill>
            <a:blip r:embed="rId11" cstate="print"/>
            <a:stretch>
              <a:fillRect/>
            </a:stretch>
          </a:blipFill>
        </p:spPr>
        <p:txBody>
          <a:bodyPr wrap="square" lIns="0" tIns="0" rIns="0" bIns="0" rtlCol="0"/>
          <a:lstStyle/>
          <a:p>
            <a:endParaRPr/>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2" cstate="print"/>
            <a:stretch>
              <a:fillRect/>
            </a:stretch>
          </a:blipFill>
        </p:spPr>
        <p:txBody>
          <a:bodyPr wrap="square" lIns="0" tIns="0" rIns="0" bIns="0" rtlCol="0"/>
          <a:lstStyle/>
          <a:p>
            <a:endParaRPr/>
          </a:p>
        </p:txBody>
      </p:sp>
      <p:sp>
        <p:nvSpPr>
          <p:cNvPr id="34" name="object 34"/>
          <p:cNvSpPr/>
          <p:nvPr/>
        </p:nvSpPr>
        <p:spPr>
          <a:xfrm>
            <a:off x="1580388" y="5882640"/>
            <a:ext cx="821436" cy="812291"/>
          </a:xfrm>
          <a:prstGeom prst="rect">
            <a:avLst/>
          </a:prstGeom>
          <a:blipFill>
            <a:blip r:embed="rId13" cstate="print"/>
            <a:stretch>
              <a:fillRect/>
            </a:stretch>
          </a:blipFill>
        </p:spPr>
        <p:txBody>
          <a:bodyPr wrap="square" lIns="0" tIns="0" rIns="0" bIns="0" rtlCol="0"/>
          <a:lstStyle/>
          <a:p>
            <a:endParaRPr/>
          </a:p>
        </p:txBody>
      </p:sp>
      <p:sp>
        <p:nvSpPr>
          <p:cNvPr id="35" name="object 35"/>
          <p:cNvSpPr/>
          <p:nvPr/>
        </p:nvSpPr>
        <p:spPr>
          <a:xfrm>
            <a:off x="2703576" y="6024371"/>
            <a:ext cx="1260348" cy="681228"/>
          </a:xfrm>
          <a:prstGeom prst="rect">
            <a:avLst/>
          </a:prstGeom>
          <a:blipFill>
            <a:blip r:embed="rId14" cstate="print"/>
            <a:stretch>
              <a:fillRect/>
            </a:stretch>
          </a:blipFill>
        </p:spPr>
        <p:txBody>
          <a:bodyPr wrap="square" lIns="0" tIns="0" rIns="0" bIns="0" rtlCol="0"/>
          <a:lstStyle/>
          <a:p>
            <a:endParaRPr/>
          </a:p>
        </p:txBody>
      </p:sp>
      <p:sp>
        <p:nvSpPr>
          <p:cNvPr id="36" name="object 36"/>
          <p:cNvSpPr/>
          <p:nvPr/>
        </p:nvSpPr>
        <p:spPr>
          <a:xfrm>
            <a:off x="4287011" y="5926834"/>
            <a:ext cx="836676" cy="827530"/>
          </a:xfrm>
          <a:prstGeom prst="rect">
            <a:avLst/>
          </a:prstGeom>
          <a:blipFill>
            <a:blip r:embed="rId15" cstate="print"/>
            <a:stretch>
              <a:fillRect/>
            </a:stretch>
          </a:blipFill>
        </p:spPr>
        <p:txBody>
          <a:bodyPr wrap="square" lIns="0" tIns="0" rIns="0" bIns="0" rtlCol="0"/>
          <a:lstStyle/>
          <a:p>
            <a:endParaRPr/>
          </a:p>
        </p:txBody>
      </p:sp>
      <p:sp>
        <p:nvSpPr>
          <p:cNvPr id="37" name="object 37"/>
          <p:cNvSpPr txBox="1"/>
          <p:nvPr/>
        </p:nvSpPr>
        <p:spPr>
          <a:xfrm>
            <a:off x="8215929" y="5971297"/>
            <a:ext cx="2919894"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spc="-25" dirty="0">
                <a:solidFill>
                  <a:srgbClr val="1F4E79"/>
                </a:solidFill>
                <a:latin typeface="Times New Roman" panose="02020603050405020304"/>
                <a:cs typeface="Times New Roman" panose="02020603050405020304"/>
              </a:rPr>
              <a:t> H</a:t>
            </a:r>
            <a:r>
              <a:rPr lang="en-US" altLang="zh-CN" sz="2400" b="1" spc="-25" dirty="0">
                <a:solidFill>
                  <a:srgbClr val="1F4E79"/>
                </a:solidFill>
                <a:latin typeface="Times New Roman" panose="02020603050405020304"/>
                <a:cs typeface="Times New Roman" panose="02020603050405020304"/>
              </a:rPr>
              <a:t>ao Liu</a:t>
            </a:r>
            <a:endParaRPr lang="en-US" sz="2400" dirty="0">
              <a:latin typeface="Times New Roman" panose="02020603050405020304"/>
              <a:cs typeface="Times New Roman" panose="02020603050405020304"/>
            </a:endParaRPr>
          </a:p>
        </p:txBody>
      </p:sp>
      <p:sp>
        <p:nvSpPr>
          <p:cNvPr id="38" name="object 38"/>
          <p:cNvSpPr txBox="1"/>
          <p:nvPr/>
        </p:nvSpPr>
        <p:spPr>
          <a:xfrm>
            <a:off x="165735" y="1219200"/>
            <a:ext cx="11772265" cy="975995"/>
          </a:xfrm>
          <a:prstGeom prst="rect">
            <a:avLst/>
          </a:prstGeom>
        </p:spPr>
        <p:txBody>
          <a:bodyPr vert="horz" wrap="square" lIns="0" tIns="12065" rIns="0" bIns="0" rtlCol="0">
            <a:noAutofit/>
          </a:bodyPr>
          <a:lstStyle/>
          <a:p>
            <a:pPr algn="ctr"/>
            <a:r>
              <a:rPr lang="en-US" altLang="zh-CN" sz="2800" b="1" dirty="0">
                <a:solidFill>
                  <a:schemeClr val="accent1"/>
                </a:solidFill>
                <a:effectLst>
                  <a:innerShdw blurRad="63500" dist="50800" dir="18900000">
                    <a:prstClr val="black">
                      <a:alpha val="50000"/>
                    </a:prstClr>
                  </a:innerShdw>
                </a:effectLst>
                <a:latin typeface="Times New Roman" panose="02020603050405020304"/>
                <a:cs typeface="Times New Roman" panose="02020603050405020304"/>
              </a:rPr>
              <a:t>Intent Representation Learning with Large Language Model for Recommendation</a:t>
            </a:r>
          </a:p>
        </p:txBody>
      </p:sp>
      <p:sp>
        <p:nvSpPr>
          <p:cNvPr id="27" name="文本框 26"/>
          <p:cNvSpPr txBox="1"/>
          <p:nvPr/>
        </p:nvSpPr>
        <p:spPr>
          <a:xfrm>
            <a:off x="3789425" y="5189453"/>
            <a:ext cx="5621020" cy="369332"/>
          </a:xfrm>
          <a:prstGeom prst="rect">
            <a:avLst/>
          </a:prstGeom>
          <a:noFill/>
        </p:spPr>
        <p:txBody>
          <a:bodyPr wrap="square" rtlCol="0">
            <a:spAutoFit/>
          </a:bodyPr>
          <a:lstStyle/>
          <a:p>
            <a:pPr algn="ctr"/>
            <a:r>
              <a:rPr lang="en-US" altLang="zh-CN" dirty="0">
                <a:cs typeface="+mn-lt"/>
              </a:rPr>
              <a:t>Code: </a:t>
            </a:r>
            <a:r>
              <a:rPr lang="en-US" altLang="zh-CN" sz="1800" dirty="0">
                <a:solidFill>
                  <a:srgbClr val="000000"/>
                </a:solidFill>
                <a:effectLst/>
                <a:latin typeface="LinLibertineT"/>
              </a:rPr>
              <a:t>https://github.com/wangyu0627/IRLLRec</a:t>
            </a:r>
            <a:endParaRPr lang="en-US" altLang="zh-CN" dirty="0">
              <a:cs typeface="+mn-lt"/>
            </a:endParaRPr>
          </a:p>
        </p:txBody>
      </p:sp>
      <p:sp>
        <p:nvSpPr>
          <p:cNvPr id="39" name="object 39"/>
          <p:cNvSpPr txBox="1"/>
          <p:nvPr/>
        </p:nvSpPr>
        <p:spPr>
          <a:xfrm>
            <a:off x="9564370" y="5547995"/>
            <a:ext cx="1938655"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Times New Roman" panose="02020603050405020304" charset="0"/>
                <a:cs typeface="Times New Roman" panose="02020603050405020304" charset="0"/>
              </a:rPr>
              <a:t>—— </a:t>
            </a:r>
            <a:r>
              <a:rPr lang="en-US" sz="1600" b="1" spc="5" dirty="0">
                <a:solidFill>
                  <a:srgbClr val="1F4E79"/>
                </a:solidFill>
                <a:latin typeface="Times New Roman" panose="02020603050405020304" charset="0"/>
                <a:ea typeface="+mj-ea"/>
                <a:cs typeface="Times New Roman" panose="02020603050405020304" charset="0"/>
              </a:rPr>
              <a:t>SIGIR ’25</a:t>
            </a:r>
          </a:p>
        </p:txBody>
      </p:sp>
      <p:pic>
        <p:nvPicPr>
          <p:cNvPr id="23" name="图片 22">
            <a:extLst>
              <a:ext uri="{FF2B5EF4-FFF2-40B4-BE49-F238E27FC236}">
                <a16:creationId xmlns:a16="http://schemas.microsoft.com/office/drawing/2014/main" id="{AFC35B0C-6B77-407B-8D02-845AE5476E29}"/>
              </a:ext>
            </a:extLst>
          </p:cNvPr>
          <p:cNvPicPr>
            <a:picLocks noChangeAspect="1"/>
          </p:cNvPicPr>
          <p:nvPr/>
        </p:nvPicPr>
        <p:blipFill>
          <a:blip r:embed="rId16"/>
          <a:stretch>
            <a:fillRect/>
          </a:stretch>
        </p:blipFill>
        <p:spPr>
          <a:xfrm>
            <a:off x="2319963" y="2278280"/>
            <a:ext cx="7552074" cy="23014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14" name="图片 13">
            <a:extLst>
              <a:ext uri="{FF2B5EF4-FFF2-40B4-BE49-F238E27FC236}">
                <a16:creationId xmlns:a16="http://schemas.microsoft.com/office/drawing/2014/main" id="{5E119E36-8031-40A7-AEC5-30979C8F7C07}"/>
              </a:ext>
            </a:extLst>
          </p:cNvPr>
          <p:cNvPicPr>
            <a:picLocks noChangeAspect="1"/>
          </p:cNvPicPr>
          <p:nvPr/>
        </p:nvPicPr>
        <p:blipFill>
          <a:blip r:embed="rId6"/>
          <a:stretch>
            <a:fillRect/>
          </a:stretch>
        </p:blipFill>
        <p:spPr>
          <a:xfrm>
            <a:off x="3429000" y="2362200"/>
            <a:ext cx="5082980" cy="17908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1DAED495-40A1-4C00-8532-E3490BD9A386}"/>
              </a:ext>
            </a:extLst>
          </p:cNvPr>
          <p:cNvPicPr>
            <a:picLocks noChangeAspect="1"/>
          </p:cNvPicPr>
          <p:nvPr/>
        </p:nvPicPr>
        <p:blipFill>
          <a:blip r:embed="rId6"/>
          <a:stretch>
            <a:fillRect/>
          </a:stretch>
        </p:blipFill>
        <p:spPr>
          <a:xfrm>
            <a:off x="1543234" y="1269951"/>
            <a:ext cx="9102242" cy="5483760"/>
          </a:xfrm>
          <a:prstGeom prst="rect">
            <a:avLst/>
          </a:prstGeom>
        </p:spPr>
      </p:pic>
    </p:spTree>
    <p:extLst>
      <p:ext uri="{BB962C8B-B14F-4D97-AF65-F5344CB8AC3E}">
        <p14:creationId xmlns:p14="http://schemas.microsoft.com/office/powerpoint/2010/main" val="132934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B0EC16B6-211C-4BE5-93CC-1B5B5C1E5BA5}"/>
              </a:ext>
            </a:extLst>
          </p:cNvPr>
          <p:cNvPicPr>
            <a:picLocks noChangeAspect="1"/>
          </p:cNvPicPr>
          <p:nvPr/>
        </p:nvPicPr>
        <p:blipFill>
          <a:blip r:embed="rId6"/>
          <a:stretch>
            <a:fillRect/>
          </a:stretch>
        </p:blipFill>
        <p:spPr>
          <a:xfrm>
            <a:off x="3124200" y="1981200"/>
            <a:ext cx="5544905" cy="33321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D76836A5-8C59-4976-B767-5142A622BAC1}"/>
              </a:ext>
            </a:extLst>
          </p:cNvPr>
          <p:cNvPicPr>
            <a:picLocks noChangeAspect="1"/>
          </p:cNvPicPr>
          <p:nvPr/>
        </p:nvPicPr>
        <p:blipFill>
          <a:blip r:embed="rId6"/>
          <a:stretch>
            <a:fillRect/>
          </a:stretch>
        </p:blipFill>
        <p:spPr>
          <a:xfrm>
            <a:off x="3886200" y="1905000"/>
            <a:ext cx="4299332" cy="33720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9CD02F20-DB1A-42B2-AD27-B9E3D8F407E9}"/>
              </a:ext>
            </a:extLst>
          </p:cNvPr>
          <p:cNvPicPr>
            <a:picLocks noChangeAspect="1"/>
          </p:cNvPicPr>
          <p:nvPr/>
        </p:nvPicPr>
        <p:blipFill>
          <a:blip r:embed="rId5"/>
          <a:stretch>
            <a:fillRect/>
          </a:stretch>
        </p:blipFill>
        <p:spPr>
          <a:xfrm>
            <a:off x="1441504" y="2057400"/>
            <a:ext cx="9781277" cy="20436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DC005F22-3A6B-4B05-88FA-6CF1953B4248}"/>
              </a:ext>
            </a:extLst>
          </p:cNvPr>
          <p:cNvPicPr>
            <a:picLocks noChangeAspect="1"/>
          </p:cNvPicPr>
          <p:nvPr/>
        </p:nvPicPr>
        <p:blipFill>
          <a:blip r:embed="rId5"/>
          <a:stretch>
            <a:fillRect/>
          </a:stretch>
        </p:blipFill>
        <p:spPr>
          <a:xfrm>
            <a:off x="2590800" y="1676400"/>
            <a:ext cx="6744284" cy="41989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4"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4605655" y="685800"/>
            <a:ext cx="2981325" cy="750570"/>
          </a:xfrm>
          <a:prstGeom prst="rect">
            <a:avLst/>
          </a:prstGeom>
        </p:spPr>
        <p:txBody>
          <a:bodyPr vert="horz" wrap="square" lIns="0" tIns="12065" rIns="0" bIns="0" rtlCol="0">
            <a:no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Experiments</a:t>
            </a:r>
            <a:endParaRPr sz="4000" b="1" spc="-5" dirty="0">
              <a:solidFill>
                <a:srgbClr val="001F5F"/>
              </a:solidFill>
              <a:latin typeface="Times New Roman" panose="02020603050405020304"/>
              <a:cs typeface="Times New Roman" panose="02020603050405020304"/>
            </a:endParaRPr>
          </a:p>
          <a:p>
            <a:pPr marL="12700">
              <a:lnSpc>
                <a:spcPct val="100000"/>
              </a:lnSpc>
              <a:spcBef>
                <a:spcPts val="95"/>
              </a:spcBef>
            </a:pP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90360140-FE4A-4E57-BAB9-FA82BA382883}"/>
              </a:ext>
            </a:extLst>
          </p:cNvPr>
          <p:cNvPicPr>
            <a:picLocks noChangeAspect="1"/>
          </p:cNvPicPr>
          <p:nvPr/>
        </p:nvPicPr>
        <p:blipFill>
          <a:blip r:embed="rId5"/>
          <a:stretch>
            <a:fillRect/>
          </a:stretch>
        </p:blipFill>
        <p:spPr>
          <a:xfrm>
            <a:off x="3467148" y="1648620"/>
            <a:ext cx="5257701" cy="4523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object 13"/>
          <p:cNvGrpSpPr/>
          <p:nvPr/>
        </p:nvGrpSpPr>
        <p:grpSpPr>
          <a:xfrm>
            <a:off x="3308603" y="2438400"/>
            <a:ext cx="4972050" cy="2268855"/>
            <a:chOff x="3308603" y="2438400"/>
            <a:chExt cx="4972050" cy="2268855"/>
          </a:xfrm>
        </p:grpSpPr>
        <p:sp>
          <p:nvSpPr>
            <p:cNvPr id="29"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a:endParaRPr/>
            </a:p>
          </p:txBody>
        </p:sp>
        <p:sp>
          <p:nvSpPr>
            <p:cNvPr id="30"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a:endParaRPr/>
            </a:p>
          </p:txBody>
        </p:sp>
      </p:grpSp>
      <p:sp>
        <p:nvSpPr>
          <p:cNvPr id="31"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a:latin typeface="Times New Roman" panose="02020603050405020304"/>
              <a:cs typeface="Times New Roman" panose="02020603050405020304"/>
            </a:endParaRPr>
          </a:p>
        </p:txBody>
      </p:sp>
      <p:sp>
        <p:nvSpPr>
          <p:cNvPr id="32" name="object 2"/>
          <p:cNvSpPr txBox="1"/>
          <p:nvPr>
            <p:custDataLst>
              <p:tags r:id="rId1"/>
            </p:custDataLst>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3" name="object 3"/>
          <p:cNvGrpSpPr/>
          <p:nvPr/>
        </p:nvGrpSpPr>
        <p:grpSpPr>
          <a:xfrm>
            <a:off x="0" y="0"/>
            <a:ext cx="12192000" cy="603885"/>
            <a:chOff x="0" y="0"/>
            <a:chExt cx="12192000" cy="603885"/>
          </a:xfrm>
        </p:grpSpPr>
        <p:sp>
          <p:nvSpPr>
            <p:cNvPr id="34" name="object 4"/>
            <p:cNvSpPr/>
            <p:nvPr>
              <p:custDataLst>
                <p:tags r:id="rId5"/>
              </p:custDataLst>
            </p:nvPr>
          </p:nvSpPr>
          <p:spPr>
            <a:xfrm>
              <a:off x="0" y="0"/>
              <a:ext cx="12191999" cy="603503"/>
            </a:xfrm>
            <a:prstGeom prst="rect">
              <a:avLst/>
            </a:prstGeom>
            <a:blipFill>
              <a:blip r:embed="rId11" cstate="print"/>
              <a:stretch>
                <a:fillRect/>
              </a:stretch>
            </a:blipFill>
          </p:spPr>
          <p:txBody>
            <a:bodyPr wrap="square" lIns="0" tIns="0" rIns="0" bIns="0" rtlCol="0"/>
            <a:lstStyle/>
            <a:p>
              <a:endParaRPr/>
            </a:p>
          </p:txBody>
        </p:sp>
        <p:sp>
          <p:nvSpPr>
            <p:cNvPr id="35" name="object 5"/>
            <p:cNvSpPr/>
            <p:nvPr>
              <p:custDataLst>
                <p:tags r:id="rId6"/>
              </p:custDataLst>
            </p:nvPr>
          </p:nvSpPr>
          <p:spPr>
            <a:xfrm>
              <a:off x="565403" y="126492"/>
              <a:ext cx="1888236" cy="464819"/>
            </a:xfrm>
            <a:prstGeom prst="rect">
              <a:avLst/>
            </a:prstGeom>
            <a:blipFill>
              <a:blip r:embed="rId12" cstate="print"/>
              <a:stretch>
                <a:fillRect/>
              </a:stretch>
            </a:blipFill>
          </p:spPr>
          <p:txBody>
            <a:bodyPr wrap="square" lIns="0" tIns="0" rIns="0" bIns="0" rtlCol="0"/>
            <a:lstStyle/>
            <a:p>
              <a:endParaRPr/>
            </a:p>
          </p:txBody>
        </p:sp>
        <p:sp>
          <p:nvSpPr>
            <p:cNvPr id="36" name="object 6"/>
            <p:cNvSpPr/>
            <p:nvPr>
              <p:custDataLst>
                <p:tags r:id="rId7"/>
              </p:custDataLst>
            </p:nvPr>
          </p:nvSpPr>
          <p:spPr>
            <a:xfrm>
              <a:off x="11756136" y="0"/>
              <a:ext cx="374903" cy="504444"/>
            </a:xfrm>
            <a:prstGeom prst="rect">
              <a:avLst/>
            </a:prstGeom>
            <a:blipFill>
              <a:blip r:embed="rId13" cstate="print"/>
              <a:stretch>
                <a:fillRect/>
              </a:stretch>
            </a:blipFill>
          </p:spPr>
          <p:txBody>
            <a:bodyPr wrap="square" lIns="0" tIns="0" rIns="0" bIns="0" rtlCol="0"/>
            <a:lstStyle/>
            <a:p>
              <a:endParaRPr/>
            </a:p>
          </p:txBody>
        </p:sp>
      </p:grpSp>
      <p:sp>
        <p:nvSpPr>
          <p:cNvPr id="37" name="object 10"/>
          <p:cNvSpPr txBox="1"/>
          <p:nvPr>
            <p:custDataLst>
              <p:tags r:id="rId2"/>
            </p:custDataLst>
          </p:nvPr>
        </p:nvSpPr>
        <p:spPr>
          <a:xfrm>
            <a:off x="644525" y="86360"/>
            <a:ext cx="1885950"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uFillTx/>
                <a:latin typeface="Times New Roman" panose="02020603050405020304" charset="0"/>
                <a:cs typeface="Times New Roman" panose="02020603050405020304" charset="0"/>
                <a:sym typeface="+mn-ea"/>
              </a:rPr>
              <a:t>Chongqing</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University  of</a:t>
            </a:r>
            <a:r>
              <a:rPr lang="en-US" sz="1500" dirty="0">
                <a:solidFill>
                  <a:srgbClr val="FFFFFF"/>
                </a:solidFill>
                <a:uFillTx/>
                <a:latin typeface="Times New Roman" panose="02020603050405020304" charset="0"/>
                <a:cs typeface="Times New Roman" panose="02020603050405020304" charset="0"/>
                <a:sym typeface="+mn-ea"/>
              </a:rPr>
              <a:t> </a:t>
            </a:r>
            <a:r>
              <a:rPr sz="1500" dirty="0">
                <a:solidFill>
                  <a:srgbClr val="FFFFFF"/>
                </a:solidFill>
                <a:uFillTx/>
                <a:latin typeface="Times New Roman" panose="02020603050405020304" charset="0"/>
                <a:cs typeface="Times New Roman" panose="02020603050405020304" charset="0"/>
                <a:sym typeface="+mn-ea"/>
              </a:rPr>
              <a:t>Technology</a:t>
            </a:r>
            <a:endParaRPr sz="1500">
              <a:latin typeface="Times New Roman" panose="02020603050405020304" charset="0"/>
              <a:cs typeface="Times New Roman" panose="02020603050405020304" charset="0"/>
            </a:endParaRPr>
          </a:p>
        </p:txBody>
      </p:sp>
      <p:sp>
        <p:nvSpPr>
          <p:cNvPr id="38" name="object 11"/>
          <p:cNvSpPr/>
          <p:nvPr>
            <p:custDataLst>
              <p:tags r:id="rId3"/>
            </p:custDataLst>
          </p:nvPr>
        </p:nvSpPr>
        <p:spPr>
          <a:xfrm>
            <a:off x="11782043" y="0"/>
            <a:ext cx="339851" cy="504444"/>
          </a:xfrm>
          <a:prstGeom prst="rect">
            <a:avLst/>
          </a:prstGeom>
          <a:blipFill>
            <a:blip r:embed="rId13" cstate="print"/>
            <a:stretch>
              <a:fillRect/>
            </a:stretch>
          </a:blipFill>
        </p:spPr>
        <p:txBody>
          <a:bodyPr wrap="square" lIns="0" tIns="0" rIns="0" bIns="0" rtlCol="0"/>
          <a:lstStyle/>
          <a:p>
            <a:endParaRPr/>
          </a:p>
        </p:txBody>
      </p:sp>
      <p:sp>
        <p:nvSpPr>
          <p:cNvPr id="39" name="object 12"/>
          <p:cNvSpPr txBox="1"/>
          <p:nvPr>
            <p:custDataLst>
              <p:tags r:id="rId4"/>
            </p:custDataLst>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4743450" y="600075"/>
            <a:ext cx="3038475" cy="627380"/>
          </a:xfrm>
          <a:prstGeom prst="rect">
            <a:avLst/>
          </a:prstGeom>
        </p:spPr>
        <p:txBody>
          <a:bodyPr vert="horz" wrap="square" lIns="0" tIns="12065" rIns="0" bIns="0" rtlCol="0">
            <a:spAutoFit/>
          </a:bodyPr>
          <a:lstStyle/>
          <a:p>
            <a:pPr marL="12700">
              <a:lnSpc>
                <a:spcPct val="100000"/>
              </a:lnSpc>
              <a:spcBef>
                <a:spcPts val="95"/>
              </a:spcBef>
            </a:pPr>
            <a:r>
              <a:rPr lang="en-US" sz="4000" b="1" spc="-5" dirty="0">
                <a:solidFill>
                  <a:srgbClr val="001F5F"/>
                </a:solidFill>
                <a:latin typeface="Times New Roman" panose="02020603050405020304"/>
                <a:cs typeface="Times New Roman" panose="02020603050405020304"/>
              </a:rPr>
              <a:t>Motivation</a:t>
            </a:r>
          </a:p>
        </p:txBody>
      </p:sp>
      <p:pic>
        <p:nvPicPr>
          <p:cNvPr id="8" name="图片 7">
            <a:extLst>
              <a:ext uri="{FF2B5EF4-FFF2-40B4-BE49-F238E27FC236}">
                <a16:creationId xmlns:a16="http://schemas.microsoft.com/office/drawing/2014/main" id="{ECAE6062-CC9B-44CF-8C71-2FE81E4C87BC}"/>
              </a:ext>
            </a:extLst>
          </p:cNvPr>
          <p:cNvPicPr>
            <a:picLocks noChangeAspect="1"/>
          </p:cNvPicPr>
          <p:nvPr/>
        </p:nvPicPr>
        <p:blipFill>
          <a:blip r:embed="rId6"/>
          <a:stretch>
            <a:fillRect/>
          </a:stretch>
        </p:blipFill>
        <p:spPr>
          <a:xfrm>
            <a:off x="2184114" y="2461071"/>
            <a:ext cx="7982954" cy="4124325"/>
          </a:xfrm>
          <a:prstGeom prst="rect">
            <a:avLst/>
          </a:prstGeom>
        </p:spPr>
      </p:pic>
      <p:sp>
        <p:nvSpPr>
          <p:cNvPr id="15" name="文本框 14">
            <a:extLst>
              <a:ext uri="{FF2B5EF4-FFF2-40B4-BE49-F238E27FC236}">
                <a16:creationId xmlns:a16="http://schemas.microsoft.com/office/drawing/2014/main" id="{EB346A96-E4D2-4C0D-BAB5-D3C92E55706F}"/>
              </a:ext>
            </a:extLst>
          </p:cNvPr>
          <p:cNvSpPr txBox="1"/>
          <p:nvPr/>
        </p:nvSpPr>
        <p:spPr>
          <a:xfrm>
            <a:off x="381001" y="1292298"/>
            <a:ext cx="11375135" cy="632417"/>
          </a:xfrm>
          <a:prstGeom prst="rect">
            <a:avLst/>
          </a:prstGeom>
          <a:noFill/>
        </p:spPr>
        <p:txBody>
          <a:bodyPr wrap="square">
            <a:spAutoFit/>
          </a:bodyPr>
          <a:lstStyle/>
          <a:p>
            <a:pPr eaLnBrk="0" fontAlgn="base" hangingPunct="0">
              <a:lnSpc>
                <a:spcPts val="2200"/>
              </a:lnSpc>
              <a:spcBef>
                <a:spcPct val="0"/>
              </a:spcBef>
              <a:spcAft>
                <a:spcPct val="0"/>
              </a:spcAft>
            </a:pPr>
            <a:r>
              <a:rPr lang="en-US" altLang="zh-CN" sz="1400" dirty="0">
                <a:solidFill>
                  <a:srgbClr val="333333"/>
                </a:solidFill>
                <a:latin typeface="Open Sans" panose="020B0606030504020204" pitchFamily="34" charset="0"/>
                <a:cs typeface="Open Sans" panose="020B0606030504020204" pitchFamily="34" charset="0"/>
              </a:rPr>
              <a:t>Existing frameworks often overlook textual information (e.g., user reviews, item descriptions), which is crucial for alleviating the sparsity of interaction intents.</a:t>
            </a:r>
            <a:endParaRPr lang="zh-CN" altLang="zh-CN" sz="1400" dirty="0">
              <a:solidFill>
                <a:srgbClr val="333333"/>
              </a:solidFill>
              <a:latin typeface="Open Sans" panose="020B0606030504020204" pitchFamily="34" charset="0"/>
              <a:cs typeface="Open Sans" panose="020B0606030504020204" pitchFamily="34" charset="0"/>
            </a:endParaRPr>
          </a:p>
        </p:txBody>
      </p:sp>
      <p:sp>
        <p:nvSpPr>
          <p:cNvPr id="18" name="文本框 17">
            <a:extLst>
              <a:ext uri="{FF2B5EF4-FFF2-40B4-BE49-F238E27FC236}">
                <a16:creationId xmlns:a16="http://schemas.microsoft.com/office/drawing/2014/main" id="{060E1C79-03AF-43C4-BC45-FDDE3D309142}"/>
              </a:ext>
            </a:extLst>
          </p:cNvPr>
          <p:cNvSpPr txBox="1"/>
          <p:nvPr/>
        </p:nvSpPr>
        <p:spPr>
          <a:xfrm>
            <a:off x="381000" y="1984478"/>
            <a:ext cx="11589183" cy="350289"/>
          </a:xfrm>
          <a:prstGeom prst="rect">
            <a:avLst/>
          </a:prstGeom>
          <a:noFill/>
        </p:spPr>
        <p:txBody>
          <a:bodyPr wrap="square">
            <a:spAutoFit/>
          </a:bodyPr>
          <a:lstStyle/>
          <a:p>
            <a:pPr eaLnBrk="0" fontAlgn="base" hangingPunct="0">
              <a:lnSpc>
                <a:spcPts val="2200"/>
              </a:lnSpc>
              <a:spcBef>
                <a:spcPct val="0"/>
              </a:spcBef>
              <a:spcAft>
                <a:spcPct val="0"/>
              </a:spcAft>
            </a:pPr>
            <a:r>
              <a:rPr lang="zh-CN" altLang="en-US" sz="1400" dirty="0">
                <a:solidFill>
                  <a:srgbClr val="333333"/>
                </a:solidFill>
                <a:latin typeface="Open Sans" panose="020B0606030504020204" pitchFamily="34" charset="0"/>
                <a:cs typeface="Open Sans" panose="020B0606030504020204" pitchFamily="34" charset="0"/>
              </a:rPr>
              <a:t>i) How to align multimodal intents and effectively miti</a:t>
            </a:r>
            <a:r>
              <a:rPr lang="en-US" altLang="zh-CN" sz="1400" dirty="0">
                <a:solidFill>
                  <a:srgbClr val="333333"/>
                </a:solidFill>
                <a:latin typeface="Open Sans" panose="020B0606030504020204" pitchFamily="34" charset="0"/>
                <a:cs typeface="Open Sans" panose="020B0606030504020204" pitchFamily="34" charset="0"/>
              </a:rPr>
              <a:t>-</a:t>
            </a:r>
            <a:r>
              <a:rPr lang="zh-CN" altLang="en-US" sz="1400" dirty="0">
                <a:solidFill>
                  <a:srgbClr val="333333"/>
                </a:solidFill>
                <a:latin typeface="Open Sans" panose="020B0606030504020204" pitchFamily="34" charset="0"/>
                <a:cs typeface="Open Sans" panose="020B0606030504020204" pitchFamily="34" charset="0"/>
              </a:rPr>
              <a:t>gate noise issues; ii) How to extract and match latent key intents across modalities.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16" name="object 16"/>
          <p:cNvSpPr txBox="1"/>
          <p:nvPr/>
        </p:nvSpPr>
        <p:spPr>
          <a:xfrm>
            <a:off x="5015865" y="739775"/>
            <a:ext cx="2159635"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Overview</a:t>
            </a:r>
            <a:endParaRPr sz="4000" b="1" spc="-5" dirty="0">
              <a:solidFill>
                <a:srgbClr val="001F5F"/>
              </a:solidFill>
              <a:latin typeface="Times New Roman" panose="02020603050405020304"/>
              <a:cs typeface="Times New Roman" panose="02020603050405020304"/>
            </a:endParaRPr>
          </a:p>
        </p:txBody>
      </p:sp>
      <p:pic>
        <p:nvPicPr>
          <p:cNvPr id="8" name="图片 7">
            <a:extLst>
              <a:ext uri="{FF2B5EF4-FFF2-40B4-BE49-F238E27FC236}">
                <a16:creationId xmlns:a16="http://schemas.microsoft.com/office/drawing/2014/main" id="{3430544E-7D53-4B32-B067-E0B199FFEB1F}"/>
              </a:ext>
            </a:extLst>
          </p:cNvPr>
          <p:cNvPicPr>
            <a:picLocks noChangeAspect="1"/>
          </p:cNvPicPr>
          <p:nvPr/>
        </p:nvPicPr>
        <p:blipFill>
          <a:blip r:embed="rId6"/>
          <a:stretch>
            <a:fillRect/>
          </a:stretch>
        </p:blipFill>
        <p:spPr>
          <a:xfrm>
            <a:off x="239204" y="1503427"/>
            <a:ext cx="11712955" cy="49229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3" name="图片 12">
            <a:extLst>
              <a:ext uri="{FF2B5EF4-FFF2-40B4-BE49-F238E27FC236}">
                <a16:creationId xmlns:a16="http://schemas.microsoft.com/office/drawing/2014/main" id="{F985200D-F24C-49CA-91FF-E8DF7188AB60}"/>
              </a:ext>
            </a:extLst>
          </p:cNvPr>
          <p:cNvPicPr>
            <a:picLocks noChangeAspect="1"/>
          </p:cNvPicPr>
          <p:nvPr/>
        </p:nvPicPr>
        <p:blipFill>
          <a:blip r:embed="rId6"/>
          <a:stretch>
            <a:fillRect/>
          </a:stretch>
        </p:blipFill>
        <p:spPr>
          <a:xfrm>
            <a:off x="314959" y="1524000"/>
            <a:ext cx="5898199" cy="4760544"/>
          </a:xfrm>
          <a:prstGeom prst="rect">
            <a:avLst/>
          </a:prstGeom>
        </p:spPr>
      </p:pic>
      <p:pic>
        <p:nvPicPr>
          <p:cNvPr id="14" name="图片 13">
            <a:extLst>
              <a:ext uri="{FF2B5EF4-FFF2-40B4-BE49-F238E27FC236}">
                <a16:creationId xmlns:a16="http://schemas.microsoft.com/office/drawing/2014/main" id="{F4E723EF-6191-43AE-BF6A-2389378A249E}"/>
              </a:ext>
            </a:extLst>
          </p:cNvPr>
          <p:cNvPicPr>
            <a:picLocks noChangeAspect="1"/>
          </p:cNvPicPr>
          <p:nvPr/>
        </p:nvPicPr>
        <p:blipFill rotWithShape="1">
          <a:blip r:embed="rId7"/>
          <a:srcRect r="6318"/>
          <a:stretch/>
        </p:blipFill>
        <p:spPr>
          <a:xfrm>
            <a:off x="6462566" y="1270307"/>
            <a:ext cx="5414475" cy="5351993"/>
          </a:xfrm>
          <a:prstGeom prst="rect">
            <a:avLst/>
          </a:prstGeom>
        </p:spPr>
      </p:pic>
    </p:spTree>
    <p:extLst>
      <p:ext uri="{BB962C8B-B14F-4D97-AF65-F5344CB8AC3E}">
        <p14:creationId xmlns:p14="http://schemas.microsoft.com/office/powerpoint/2010/main" val="91645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9C1B9AD0-E978-4842-ADF8-04B5D1DE9C80}"/>
              </a:ext>
            </a:extLst>
          </p:cNvPr>
          <p:cNvPicPr>
            <a:picLocks noChangeAspect="1"/>
          </p:cNvPicPr>
          <p:nvPr/>
        </p:nvPicPr>
        <p:blipFill>
          <a:blip r:embed="rId6"/>
          <a:stretch>
            <a:fillRect/>
          </a:stretch>
        </p:blipFill>
        <p:spPr>
          <a:xfrm>
            <a:off x="644525" y="1600200"/>
            <a:ext cx="3482642" cy="3993226"/>
          </a:xfrm>
          <a:prstGeom prst="rect">
            <a:avLst/>
          </a:prstGeom>
        </p:spPr>
      </p:pic>
      <p:pic>
        <p:nvPicPr>
          <p:cNvPr id="14" name="图片 13">
            <a:extLst>
              <a:ext uri="{FF2B5EF4-FFF2-40B4-BE49-F238E27FC236}">
                <a16:creationId xmlns:a16="http://schemas.microsoft.com/office/drawing/2014/main" id="{C6A3AE7E-BDA7-4E2A-8FDA-0817AFB0E876}"/>
              </a:ext>
            </a:extLst>
          </p:cNvPr>
          <p:cNvPicPr>
            <a:picLocks noChangeAspect="1"/>
          </p:cNvPicPr>
          <p:nvPr/>
        </p:nvPicPr>
        <p:blipFill>
          <a:blip r:embed="rId7"/>
          <a:stretch>
            <a:fillRect/>
          </a:stretch>
        </p:blipFill>
        <p:spPr>
          <a:xfrm>
            <a:off x="4572000" y="2210101"/>
            <a:ext cx="5164836" cy="921256"/>
          </a:xfrm>
          <a:prstGeom prst="rect">
            <a:avLst/>
          </a:prstGeom>
        </p:spPr>
      </p:pic>
      <p:pic>
        <p:nvPicPr>
          <p:cNvPr id="20" name="图片 19">
            <a:extLst>
              <a:ext uri="{FF2B5EF4-FFF2-40B4-BE49-F238E27FC236}">
                <a16:creationId xmlns:a16="http://schemas.microsoft.com/office/drawing/2014/main" id="{229AEC42-BFC1-4AE2-B465-4A93C15F0F98}"/>
              </a:ext>
            </a:extLst>
          </p:cNvPr>
          <p:cNvPicPr>
            <a:picLocks noChangeAspect="1"/>
          </p:cNvPicPr>
          <p:nvPr/>
        </p:nvPicPr>
        <p:blipFill>
          <a:blip r:embed="rId8"/>
          <a:stretch>
            <a:fillRect/>
          </a:stretch>
        </p:blipFill>
        <p:spPr>
          <a:xfrm>
            <a:off x="4800600" y="1905000"/>
            <a:ext cx="3110311" cy="313601"/>
          </a:xfrm>
          <a:prstGeom prst="rect">
            <a:avLst/>
          </a:prstGeom>
        </p:spPr>
      </p:pic>
      <p:pic>
        <p:nvPicPr>
          <p:cNvPr id="22" name="图片 21">
            <a:extLst>
              <a:ext uri="{FF2B5EF4-FFF2-40B4-BE49-F238E27FC236}">
                <a16:creationId xmlns:a16="http://schemas.microsoft.com/office/drawing/2014/main" id="{8F841A69-019D-423C-BF26-9C43533331D5}"/>
              </a:ext>
            </a:extLst>
          </p:cNvPr>
          <p:cNvPicPr>
            <a:picLocks noChangeAspect="1"/>
          </p:cNvPicPr>
          <p:nvPr/>
        </p:nvPicPr>
        <p:blipFill>
          <a:blip r:embed="rId9"/>
          <a:stretch>
            <a:fillRect/>
          </a:stretch>
        </p:blipFill>
        <p:spPr>
          <a:xfrm>
            <a:off x="4745729" y="3374244"/>
            <a:ext cx="1859280" cy="337564"/>
          </a:xfrm>
          <a:prstGeom prst="rect">
            <a:avLst/>
          </a:prstGeom>
        </p:spPr>
      </p:pic>
      <p:pic>
        <p:nvPicPr>
          <p:cNvPr id="24" name="图片 23">
            <a:extLst>
              <a:ext uri="{FF2B5EF4-FFF2-40B4-BE49-F238E27FC236}">
                <a16:creationId xmlns:a16="http://schemas.microsoft.com/office/drawing/2014/main" id="{335FBD9F-79A1-43FD-BBC6-B7F0AA8111C9}"/>
              </a:ext>
            </a:extLst>
          </p:cNvPr>
          <p:cNvPicPr>
            <a:picLocks noChangeAspect="1"/>
          </p:cNvPicPr>
          <p:nvPr/>
        </p:nvPicPr>
        <p:blipFill>
          <a:blip r:embed="rId10"/>
          <a:stretch>
            <a:fillRect/>
          </a:stretch>
        </p:blipFill>
        <p:spPr>
          <a:xfrm>
            <a:off x="6844110" y="3329534"/>
            <a:ext cx="2133601" cy="366311"/>
          </a:xfrm>
          <a:prstGeom prst="rect">
            <a:avLst/>
          </a:prstGeom>
        </p:spPr>
      </p:pic>
      <p:pic>
        <p:nvPicPr>
          <p:cNvPr id="18" name="图片 17">
            <a:extLst>
              <a:ext uri="{FF2B5EF4-FFF2-40B4-BE49-F238E27FC236}">
                <a16:creationId xmlns:a16="http://schemas.microsoft.com/office/drawing/2014/main" id="{CACB330A-B186-4D3A-AF68-6DB981EDC17E}"/>
              </a:ext>
            </a:extLst>
          </p:cNvPr>
          <p:cNvPicPr>
            <a:picLocks noChangeAspect="1"/>
          </p:cNvPicPr>
          <p:nvPr/>
        </p:nvPicPr>
        <p:blipFill>
          <a:blip r:embed="rId11"/>
          <a:stretch>
            <a:fillRect/>
          </a:stretch>
        </p:blipFill>
        <p:spPr>
          <a:xfrm>
            <a:off x="4627170" y="3954742"/>
            <a:ext cx="6248400" cy="504606"/>
          </a:xfrm>
          <a:prstGeom prst="rect">
            <a:avLst/>
          </a:prstGeom>
        </p:spPr>
      </p:pic>
      <p:pic>
        <p:nvPicPr>
          <p:cNvPr id="19" name="图片 18">
            <a:extLst>
              <a:ext uri="{FF2B5EF4-FFF2-40B4-BE49-F238E27FC236}">
                <a16:creationId xmlns:a16="http://schemas.microsoft.com/office/drawing/2014/main" id="{0B5F64BC-74B8-414D-A5A8-9E6E3A535928}"/>
              </a:ext>
            </a:extLst>
          </p:cNvPr>
          <p:cNvPicPr>
            <a:picLocks noChangeAspect="1"/>
          </p:cNvPicPr>
          <p:nvPr/>
        </p:nvPicPr>
        <p:blipFill>
          <a:blip r:embed="rId12"/>
          <a:stretch>
            <a:fillRect/>
          </a:stretch>
        </p:blipFill>
        <p:spPr>
          <a:xfrm>
            <a:off x="4635989" y="4535193"/>
            <a:ext cx="7383291" cy="6069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ACEC1A3A-31D6-4597-A5B3-35D41444BE56}"/>
              </a:ext>
            </a:extLst>
          </p:cNvPr>
          <p:cNvPicPr>
            <a:picLocks noChangeAspect="1"/>
          </p:cNvPicPr>
          <p:nvPr/>
        </p:nvPicPr>
        <p:blipFill>
          <a:blip r:embed="rId6"/>
          <a:stretch>
            <a:fillRect/>
          </a:stretch>
        </p:blipFill>
        <p:spPr>
          <a:xfrm>
            <a:off x="553828" y="1828800"/>
            <a:ext cx="5273497" cy="3490262"/>
          </a:xfrm>
          <a:prstGeom prst="rect">
            <a:avLst/>
          </a:prstGeom>
        </p:spPr>
      </p:pic>
      <p:pic>
        <p:nvPicPr>
          <p:cNvPr id="16" name="图片 15">
            <a:extLst>
              <a:ext uri="{FF2B5EF4-FFF2-40B4-BE49-F238E27FC236}">
                <a16:creationId xmlns:a16="http://schemas.microsoft.com/office/drawing/2014/main" id="{8EBFE103-3BC7-46B5-ADBC-06F1A352ABA8}"/>
              </a:ext>
            </a:extLst>
          </p:cNvPr>
          <p:cNvPicPr>
            <a:picLocks noChangeAspect="1"/>
          </p:cNvPicPr>
          <p:nvPr/>
        </p:nvPicPr>
        <p:blipFill>
          <a:blip r:embed="rId7"/>
          <a:stretch>
            <a:fillRect/>
          </a:stretch>
        </p:blipFill>
        <p:spPr>
          <a:xfrm>
            <a:off x="6093697" y="1739900"/>
            <a:ext cx="4587638" cy="579170"/>
          </a:xfrm>
          <a:prstGeom prst="rect">
            <a:avLst/>
          </a:prstGeom>
        </p:spPr>
      </p:pic>
      <p:pic>
        <p:nvPicPr>
          <p:cNvPr id="18" name="图片 17">
            <a:extLst>
              <a:ext uri="{FF2B5EF4-FFF2-40B4-BE49-F238E27FC236}">
                <a16:creationId xmlns:a16="http://schemas.microsoft.com/office/drawing/2014/main" id="{E384D34F-6E74-4864-BCD1-21DC3610D221}"/>
              </a:ext>
            </a:extLst>
          </p:cNvPr>
          <p:cNvPicPr>
            <a:picLocks noChangeAspect="1"/>
          </p:cNvPicPr>
          <p:nvPr/>
        </p:nvPicPr>
        <p:blipFill>
          <a:blip r:embed="rId8"/>
          <a:stretch>
            <a:fillRect/>
          </a:stretch>
        </p:blipFill>
        <p:spPr>
          <a:xfrm>
            <a:off x="6095365" y="2319070"/>
            <a:ext cx="5082980" cy="777307"/>
          </a:xfrm>
          <a:prstGeom prst="rect">
            <a:avLst/>
          </a:prstGeom>
        </p:spPr>
      </p:pic>
      <p:pic>
        <p:nvPicPr>
          <p:cNvPr id="15" name="图片 14">
            <a:extLst>
              <a:ext uri="{FF2B5EF4-FFF2-40B4-BE49-F238E27FC236}">
                <a16:creationId xmlns:a16="http://schemas.microsoft.com/office/drawing/2014/main" id="{246324CD-AC57-4363-BE3D-79F99EB5A201}"/>
              </a:ext>
            </a:extLst>
          </p:cNvPr>
          <p:cNvPicPr>
            <a:picLocks noChangeAspect="1"/>
          </p:cNvPicPr>
          <p:nvPr/>
        </p:nvPicPr>
        <p:blipFill>
          <a:blip r:embed="rId9"/>
          <a:stretch>
            <a:fillRect/>
          </a:stretch>
        </p:blipFill>
        <p:spPr>
          <a:xfrm>
            <a:off x="5943600" y="3172367"/>
            <a:ext cx="5540220" cy="1196444"/>
          </a:xfrm>
          <a:prstGeom prst="rect">
            <a:avLst/>
          </a:prstGeom>
        </p:spPr>
      </p:pic>
      <p:pic>
        <p:nvPicPr>
          <p:cNvPr id="17" name="图片 16">
            <a:extLst>
              <a:ext uri="{FF2B5EF4-FFF2-40B4-BE49-F238E27FC236}">
                <a16:creationId xmlns:a16="http://schemas.microsoft.com/office/drawing/2014/main" id="{9DF47CFC-988B-45B0-B1FA-CBFDAC4D43A5}"/>
              </a:ext>
            </a:extLst>
          </p:cNvPr>
          <p:cNvPicPr>
            <a:picLocks noChangeAspect="1"/>
          </p:cNvPicPr>
          <p:nvPr/>
        </p:nvPicPr>
        <p:blipFill>
          <a:blip r:embed="rId10"/>
          <a:stretch>
            <a:fillRect/>
          </a:stretch>
        </p:blipFill>
        <p:spPr>
          <a:xfrm>
            <a:off x="5955404" y="4531106"/>
            <a:ext cx="5646909" cy="11430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9" name="图片 8">
            <a:extLst>
              <a:ext uri="{FF2B5EF4-FFF2-40B4-BE49-F238E27FC236}">
                <a16:creationId xmlns:a16="http://schemas.microsoft.com/office/drawing/2014/main" id="{ACEC1A3A-31D6-4597-A5B3-35D41444BE56}"/>
              </a:ext>
            </a:extLst>
          </p:cNvPr>
          <p:cNvPicPr>
            <a:picLocks noChangeAspect="1"/>
          </p:cNvPicPr>
          <p:nvPr/>
        </p:nvPicPr>
        <p:blipFill>
          <a:blip r:embed="rId6"/>
          <a:stretch>
            <a:fillRect/>
          </a:stretch>
        </p:blipFill>
        <p:spPr>
          <a:xfrm>
            <a:off x="401859" y="1981200"/>
            <a:ext cx="5273497" cy="3490262"/>
          </a:xfrm>
          <a:prstGeom prst="rect">
            <a:avLst/>
          </a:prstGeom>
        </p:spPr>
      </p:pic>
      <p:pic>
        <p:nvPicPr>
          <p:cNvPr id="13" name="图片 12">
            <a:extLst>
              <a:ext uri="{FF2B5EF4-FFF2-40B4-BE49-F238E27FC236}">
                <a16:creationId xmlns:a16="http://schemas.microsoft.com/office/drawing/2014/main" id="{FE790799-2DE0-484C-8A73-587E8D4FBE86}"/>
              </a:ext>
            </a:extLst>
          </p:cNvPr>
          <p:cNvPicPr>
            <a:picLocks noChangeAspect="1"/>
          </p:cNvPicPr>
          <p:nvPr/>
        </p:nvPicPr>
        <p:blipFill>
          <a:blip r:embed="rId7"/>
          <a:stretch>
            <a:fillRect/>
          </a:stretch>
        </p:blipFill>
        <p:spPr>
          <a:xfrm>
            <a:off x="5921641" y="2368297"/>
            <a:ext cx="5173777" cy="618791"/>
          </a:xfrm>
          <a:prstGeom prst="rect">
            <a:avLst/>
          </a:prstGeom>
        </p:spPr>
      </p:pic>
      <p:pic>
        <p:nvPicPr>
          <p:cNvPr id="17" name="图片 16">
            <a:extLst>
              <a:ext uri="{FF2B5EF4-FFF2-40B4-BE49-F238E27FC236}">
                <a16:creationId xmlns:a16="http://schemas.microsoft.com/office/drawing/2014/main" id="{B7AD781C-DE46-43BC-84D7-5A3CB51279AF}"/>
              </a:ext>
            </a:extLst>
          </p:cNvPr>
          <p:cNvPicPr>
            <a:picLocks noChangeAspect="1"/>
          </p:cNvPicPr>
          <p:nvPr/>
        </p:nvPicPr>
        <p:blipFill>
          <a:blip r:embed="rId8"/>
          <a:stretch>
            <a:fillRect/>
          </a:stretch>
        </p:blipFill>
        <p:spPr>
          <a:xfrm>
            <a:off x="6096000" y="3148077"/>
            <a:ext cx="1440305" cy="304826"/>
          </a:xfrm>
          <a:prstGeom prst="rect">
            <a:avLst/>
          </a:prstGeom>
        </p:spPr>
      </p:pic>
      <p:pic>
        <p:nvPicPr>
          <p:cNvPr id="20" name="图片 19">
            <a:extLst>
              <a:ext uri="{FF2B5EF4-FFF2-40B4-BE49-F238E27FC236}">
                <a16:creationId xmlns:a16="http://schemas.microsoft.com/office/drawing/2014/main" id="{ACBA5C48-A88B-47EE-BF9F-C871FAD3828B}"/>
              </a:ext>
            </a:extLst>
          </p:cNvPr>
          <p:cNvPicPr>
            <a:picLocks noChangeAspect="1"/>
          </p:cNvPicPr>
          <p:nvPr/>
        </p:nvPicPr>
        <p:blipFill>
          <a:blip r:embed="rId9"/>
          <a:stretch>
            <a:fillRect/>
          </a:stretch>
        </p:blipFill>
        <p:spPr>
          <a:xfrm>
            <a:off x="6126741" y="4236718"/>
            <a:ext cx="3985605" cy="457240"/>
          </a:xfrm>
          <a:prstGeom prst="rect">
            <a:avLst/>
          </a:prstGeom>
        </p:spPr>
      </p:pic>
      <p:pic>
        <p:nvPicPr>
          <p:cNvPr id="22" name="图片 21">
            <a:extLst>
              <a:ext uri="{FF2B5EF4-FFF2-40B4-BE49-F238E27FC236}">
                <a16:creationId xmlns:a16="http://schemas.microsoft.com/office/drawing/2014/main" id="{0828818C-843B-4ACA-AF56-25E91D522B30}"/>
              </a:ext>
            </a:extLst>
          </p:cNvPr>
          <p:cNvPicPr>
            <a:picLocks noChangeAspect="1"/>
          </p:cNvPicPr>
          <p:nvPr/>
        </p:nvPicPr>
        <p:blipFill>
          <a:blip r:embed="rId10"/>
          <a:stretch>
            <a:fillRect/>
          </a:stretch>
        </p:blipFill>
        <p:spPr>
          <a:xfrm>
            <a:off x="6072953" y="3527041"/>
            <a:ext cx="5044877" cy="548688"/>
          </a:xfrm>
          <a:prstGeom prst="rect">
            <a:avLst/>
          </a:prstGeom>
        </p:spPr>
      </p:pic>
    </p:spTree>
    <p:extLst>
      <p:ext uri="{BB962C8B-B14F-4D97-AF65-F5344CB8AC3E}">
        <p14:creationId xmlns:p14="http://schemas.microsoft.com/office/powerpoint/2010/main" val="257095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sp>
        <p:nvSpPr>
          <p:cNvPr id="8" name="object 16"/>
          <p:cNvSpPr txBox="1"/>
          <p:nvPr/>
        </p:nvSpPr>
        <p:spPr>
          <a:xfrm>
            <a:off x="5234305" y="685800"/>
            <a:ext cx="1722120" cy="627380"/>
          </a:xfrm>
          <a:prstGeom prst="rect">
            <a:avLst/>
          </a:prstGeom>
        </p:spPr>
        <p:txBody>
          <a:bodyPr vert="horz" wrap="square" lIns="0" tIns="12065" rIns="0" bIns="0" rtlCol="0">
            <a:spAutoFit/>
          </a:bodyPr>
          <a:lstStyle/>
          <a:p>
            <a:pPr marL="12700">
              <a:lnSpc>
                <a:spcPct val="100000"/>
              </a:lnSpc>
              <a:spcBef>
                <a:spcPts val="95"/>
              </a:spcBef>
            </a:pPr>
            <a:r>
              <a:rPr sz="4000" b="1" spc="-5" dirty="0">
                <a:solidFill>
                  <a:srgbClr val="001F5F"/>
                </a:solidFill>
                <a:latin typeface="Times New Roman" panose="02020603050405020304"/>
                <a:cs typeface="Times New Roman" panose="02020603050405020304"/>
                <a:sym typeface="+mn-ea"/>
              </a:rPr>
              <a:t>Method</a:t>
            </a:r>
            <a:endParaRPr sz="4000" b="1" spc="-5" dirty="0">
              <a:solidFill>
                <a:srgbClr val="001F5F"/>
              </a:solidFill>
              <a:latin typeface="Times New Roman" panose="02020603050405020304"/>
              <a:cs typeface="Times New Roman" panose="02020603050405020304"/>
            </a:endParaRPr>
          </a:p>
        </p:txBody>
      </p:sp>
      <p:pic>
        <p:nvPicPr>
          <p:cNvPr id="14" name="图片 13">
            <a:extLst>
              <a:ext uri="{FF2B5EF4-FFF2-40B4-BE49-F238E27FC236}">
                <a16:creationId xmlns:a16="http://schemas.microsoft.com/office/drawing/2014/main" id="{086035CA-9866-4229-9C23-FD9EB1333330}"/>
              </a:ext>
            </a:extLst>
          </p:cNvPr>
          <p:cNvPicPr>
            <a:picLocks noChangeAspect="1"/>
          </p:cNvPicPr>
          <p:nvPr/>
        </p:nvPicPr>
        <p:blipFill>
          <a:blip r:embed="rId6"/>
          <a:stretch>
            <a:fillRect/>
          </a:stretch>
        </p:blipFill>
        <p:spPr>
          <a:xfrm>
            <a:off x="457200" y="2310290"/>
            <a:ext cx="3596952" cy="1646063"/>
          </a:xfrm>
          <a:prstGeom prst="rect">
            <a:avLst/>
          </a:prstGeom>
        </p:spPr>
      </p:pic>
      <p:pic>
        <p:nvPicPr>
          <p:cNvPr id="16" name="图片 15">
            <a:extLst>
              <a:ext uri="{FF2B5EF4-FFF2-40B4-BE49-F238E27FC236}">
                <a16:creationId xmlns:a16="http://schemas.microsoft.com/office/drawing/2014/main" id="{E331DC7C-6EF5-4364-BCFD-36A55E25BDBD}"/>
              </a:ext>
            </a:extLst>
          </p:cNvPr>
          <p:cNvPicPr>
            <a:picLocks noChangeAspect="1"/>
          </p:cNvPicPr>
          <p:nvPr/>
        </p:nvPicPr>
        <p:blipFill>
          <a:blip r:embed="rId7"/>
          <a:stretch>
            <a:fillRect/>
          </a:stretch>
        </p:blipFill>
        <p:spPr>
          <a:xfrm>
            <a:off x="4533055" y="1669511"/>
            <a:ext cx="4846740" cy="693480"/>
          </a:xfrm>
          <a:prstGeom prst="rect">
            <a:avLst/>
          </a:prstGeom>
        </p:spPr>
      </p:pic>
      <p:pic>
        <p:nvPicPr>
          <p:cNvPr id="9" name="图片 8">
            <a:extLst>
              <a:ext uri="{FF2B5EF4-FFF2-40B4-BE49-F238E27FC236}">
                <a16:creationId xmlns:a16="http://schemas.microsoft.com/office/drawing/2014/main" id="{EC099115-42DD-477C-B2B4-0B3987080096}"/>
              </a:ext>
            </a:extLst>
          </p:cNvPr>
          <p:cNvPicPr>
            <a:picLocks noChangeAspect="1"/>
          </p:cNvPicPr>
          <p:nvPr/>
        </p:nvPicPr>
        <p:blipFill>
          <a:blip r:embed="rId8"/>
          <a:stretch>
            <a:fillRect/>
          </a:stretch>
        </p:blipFill>
        <p:spPr>
          <a:xfrm>
            <a:off x="4495800" y="2621209"/>
            <a:ext cx="4686706" cy="807790"/>
          </a:xfrm>
          <a:prstGeom prst="rect">
            <a:avLst/>
          </a:prstGeom>
        </p:spPr>
      </p:pic>
      <p:pic>
        <p:nvPicPr>
          <p:cNvPr id="15" name="图片 14">
            <a:extLst>
              <a:ext uri="{FF2B5EF4-FFF2-40B4-BE49-F238E27FC236}">
                <a16:creationId xmlns:a16="http://schemas.microsoft.com/office/drawing/2014/main" id="{71852443-8E2F-4831-A7C7-CC749515EC1C}"/>
              </a:ext>
            </a:extLst>
          </p:cNvPr>
          <p:cNvPicPr>
            <a:picLocks noChangeAspect="1"/>
          </p:cNvPicPr>
          <p:nvPr/>
        </p:nvPicPr>
        <p:blipFill>
          <a:blip r:embed="rId9"/>
          <a:stretch>
            <a:fillRect/>
          </a:stretch>
        </p:blipFill>
        <p:spPr>
          <a:xfrm>
            <a:off x="4533055" y="3682735"/>
            <a:ext cx="5113463" cy="853514"/>
          </a:xfrm>
          <a:prstGeom prst="rect">
            <a:avLst/>
          </a:prstGeom>
        </p:spPr>
      </p:pic>
      <p:pic>
        <p:nvPicPr>
          <p:cNvPr id="19" name="图片 18">
            <a:extLst>
              <a:ext uri="{FF2B5EF4-FFF2-40B4-BE49-F238E27FC236}">
                <a16:creationId xmlns:a16="http://schemas.microsoft.com/office/drawing/2014/main" id="{25FCCB9C-3EC4-44C1-B92C-FC9F6AA95961}"/>
              </a:ext>
            </a:extLst>
          </p:cNvPr>
          <p:cNvPicPr>
            <a:picLocks noChangeAspect="1"/>
          </p:cNvPicPr>
          <p:nvPr/>
        </p:nvPicPr>
        <p:blipFill>
          <a:blip r:embed="rId10"/>
          <a:stretch>
            <a:fillRect/>
          </a:stretch>
        </p:blipFill>
        <p:spPr>
          <a:xfrm>
            <a:off x="4533055" y="4687325"/>
            <a:ext cx="6353222" cy="50982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5403" y="126492"/>
              <a:ext cx="1888236" cy="46481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1756136" y="0"/>
              <a:ext cx="374903" cy="504444"/>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p:nvPr/>
        </p:nvSpPr>
        <p:spPr>
          <a:xfrm>
            <a:off x="644525" y="86360"/>
            <a:ext cx="1791335" cy="474345"/>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FFFFFF"/>
                </a:solidFill>
                <a:latin typeface="Times New Roman" panose="02020603050405020304" charset="0"/>
                <a:cs typeface="Times New Roman" panose="02020603050405020304" charset="0"/>
              </a:rPr>
              <a:t>Chongqing</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University  of</a:t>
            </a:r>
            <a:r>
              <a:rPr lang="en-US" sz="1500" dirty="0">
                <a:solidFill>
                  <a:srgbClr val="FFFFFF"/>
                </a:solidFill>
                <a:latin typeface="Times New Roman" panose="02020603050405020304" charset="0"/>
                <a:cs typeface="Times New Roman" panose="02020603050405020304" charset="0"/>
              </a:rPr>
              <a:t> </a:t>
            </a:r>
            <a:r>
              <a:rPr sz="1500" dirty="0">
                <a:solidFill>
                  <a:srgbClr val="FFFFFF"/>
                </a:solidFill>
                <a:latin typeface="Times New Roman" panose="02020603050405020304" charset="0"/>
                <a:cs typeface="Times New Roman" panose="02020603050405020304" charset="0"/>
              </a:rPr>
              <a:t>Technology</a:t>
            </a:r>
          </a:p>
        </p:txBody>
      </p:sp>
      <p:sp>
        <p:nvSpPr>
          <p:cNvPr id="11" name="object 11"/>
          <p:cNvSpPr/>
          <p:nvPr/>
        </p:nvSpPr>
        <p:spPr>
          <a:xfrm>
            <a:off x="11782043" y="0"/>
            <a:ext cx="339851" cy="50444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681335" y="46355"/>
            <a:ext cx="1337945" cy="487045"/>
          </a:xfrm>
          <a:prstGeom prst="rect">
            <a:avLst/>
          </a:prstGeom>
        </p:spPr>
        <p:txBody>
          <a:bodyPr vert="horz" wrap="square" lIns="0" tIns="12700" rIns="0" bIns="0" rtlCol="0">
            <a:spAutoFit/>
          </a:bodyPr>
          <a:lstStyle/>
          <a:p>
            <a:pPr marL="12700">
              <a:lnSpc>
                <a:spcPts val="1370"/>
              </a:lnSpc>
              <a:spcBef>
                <a:spcPts val="100"/>
              </a:spcBef>
            </a:pPr>
            <a:r>
              <a:rPr sz="1200" b="1" spc="45" dirty="0">
                <a:solidFill>
                  <a:srgbClr val="FFFFFF"/>
                </a:solidFill>
                <a:latin typeface="Arial" panose="020B0604020202020204"/>
                <a:cs typeface="Arial" panose="020B0604020202020204"/>
              </a:rPr>
              <a:t>ATAI</a:t>
            </a:r>
            <a:endParaRPr sz="1200">
              <a:latin typeface="Arial" panose="020B0604020202020204"/>
              <a:cs typeface="Arial" panose="020B0604020202020204"/>
            </a:endParaRPr>
          </a:p>
          <a:p>
            <a:pPr marL="12700">
              <a:lnSpc>
                <a:spcPts val="1130"/>
              </a:lnSpc>
            </a:pPr>
            <a:r>
              <a:rPr sz="1000" spc="-120" dirty="0">
                <a:solidFill>
                  <a:srgbClr val="D9D9D9"/>
                </a:solidFill>
                <a:latin typeface="Trebuchet MS" panose="020B0603020202020204"/>
                <a:cs typeface="Trebuchet MS" panose="020B0603020202020204"/>
              </a:rPr>
              <a:t>Advanced</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Technique</a:t>
            </a:r>
            <a:r>
              <a:rPr lang="en-US" sz="1000" spc="-120" dirty="0">
                <a:solidFill>
                  <a:srgbClr val="D9D9D9"/>
                </a:solidFill>
                <a:latin typeface="Trebuchet MS" panose="020B0603020202020204"/>
                <a:cs typeface="Trebuchet MS" panose="020B0603020202020204"/>
              </a:rPr>
              <a:t>  </a:t>
            </a:r>
            <a:r>
              <a:rPr sz="1000" spc="-120" dirty="0">
                <a:solidFill>
                  <a:srgbClr val="D9D9D9"/>
                </a:solidFill>
                <a:latin typeface="Trebuchet MS" panose="020B0603020202020204"/>
                <a:cs typeface="Trebuchet MS" panose="020B0603020202020204"/>
              </a:rPr>
              <a:t>of</a:t>
            </a:r>
            <a:endParaRPr sz="1000">
              <a:latin typeface="Trebuchet MS" panose="020B0603020202020204"/>
              <a:cs typeface="Trebuchet MS" panose="020B0603020202020204"/>
            </a:endParaRPr>
          </a:p>
          <a:p>
            <a:pPr marL="12700">
              <a:lnSpc>
                <a:spcPct val="100000"/>
              </a:lnSpc>
            </a:pP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pic>
        <p:nvPicPr>
          <p:cNvPr id="13" name="图片 12">
            <a:extLst>
              <a:ext uri="{FF2B5EF4-FFF2-40B4-BE49-F238E27FC236}">
                <a16:creationId xmlns:a16="http://schemas.microsoft.com/office/drawing/2014/main" id="{743CACC2-80A4-41A3-8ACD-63FA9E2D47AB}"/>
              </a:ext>
            </a:extLst>
          </p:cNvPr>
          <p:cNvPicPr>
            <a:picLocks noChangeAspect="1"/>
          </p:cNvPicPr>
          <p:nvPr/>
        </p:nvPicPr>
        <p:blipFill>
          <a:blip r:embed="rId6"/>
          <a:stretch>
            <a:fillRect/>
          </a:stretch>
        </p:blipFill>
        <p:spPr>
          <a:xfrm>
            <a:off x="457200" y="2343056"/>
            <a:ext cx="3627434" cy="2171888"/>
          </a:xfrm>
          <a:prstGeom prst="rect">
            <a:avLst/>
          </a:prstGeom>
        </p:spPr>
      </p:pic>
      <p:pic>
        <p:nvPicPr>
          <p:cNvPr id="8" name="图片 7">
            <a:extLst>
              <a:ext uri="{FF2B5EF4-FFF2-40B4-BE49-F238E27FC236}">
                <a16:creationId xmlns:a16="http://schemas.microsoft.com/office/drawing/2014/main" id="{6DDA47D8-383F-48BE-817F-6D86EB46799A}"/>
              </a:ext>
            </a:extLst>
          </p:cNvPr>
          <p:cNvPicPr>
            <a:picLocks noChangeAspect="1"/>
          </p:cNvPicPr>
          <p:nvPr/>
        </p:nvPicPr>
        <p:blipFill>
          <a:blip r:embed="rId7"/>
          <a:stretch>
            <a:fillRect/>
          </a:stretch>
        </p:blipFill>
        <p:spPr>
          <a:xfrm>
            <a:off x="5002306" y="1624466"/>
            <a:ext cx="2895600" cy="412640"/>
          </a:xfrm>
          <a:prstGeom prst="rect">
            <a:avLst/>
          </a:prstGeom>
        </p:spPr>
      </p:pic>
      <p:pic>
        <p:nvPicPr>
          <p:cNvPr id="14" name="图片 13">
            <a:extLst>
              <a:ext uri="{FF2B5EF4-FFF2-40B4-BE49-F238E27FC236}">
                <a16:creationId xmlns:a16="http://schemas.microsoft.com/office/drawing/2014/main" id="{AA96B667-F9E1-4675-A8B4-12F638D8D6C4}"/>
              </a:ext>
            </a:extLst>
          </p:cNvPr>
          <p:cNvPicPr>
            <a:picLocks noChangeAspect="1"/>
          </p:cNvPicPr>
          <p:nvPr/>
        </p:nvPicPr>
        <p:blipFill>
          <a:blip r:embed="rId8"/>
          <a:stretch>
            <a:fillRect/>
          </a:stretch>
        </p:blipFill>
        <p:spPr>
          <a:xfrm>
            <a:off x="5002306" y="2232288"/>
            <a:ext cx="2598645" cy="457240"/>
          </a:xfrm>
          <a:prstGeom prst="rect">
            <a:avLst/>
          </a:prstGeom>
        </p:spPr>
      </p:pic>
      <p:pic>
        <p:nvPicPr>
          <p:cNvPr id="18" name="图片 17">
            <a:extLst>
              <a:ext uri="{FF2B5EF4-FFF2-40B4-BE49-F238E27FC236}">
                <a16:creationId xmlns:a16="http://schemas.microsoft.com/office/drawing/2014/main" id="{7A74B243-406E-4142-B1C7-73F6A5656514}"/>
              </a:ext>
            </a:extLst>
          </p:cNvPr>
          <p:cNvPicPr>
            <a:picLocks noChangeAspect="1"/>
          </p:cNvPicPr>
          <p:nvPr/>
        </p:nvPicPr>
        <p:blipFill>
          <a:blip r:embed="rId9"/>
          <a:stretch>
            <a:fillRect/>
          </a:stretch>
        </p:blipFill>
        <p:spPr>
          <a:xfrm>
            <a:off x="5002306" y="2868388"/>
            <a:ext cx="1950889" cy="434378"/>
          </a:xfrm>
          <a:prstGeom prst="rect">
            <a:avLst/>
          </a:prstGeom>
        </p:spPr>
      </p:pic>
      <p:pic>
        <p:nvPicPr>
          <p:cNvPr id="21" name="图片 20">
            <a:extLst>
              <a:ext uri="{FF2B5EF4-FFF2-40B4-BE49-F238E27FC236}">
                <a16:creationId xmlns:a16="http://schemas.microsoft.com/office/drawing/2014/main" id="{184D9570-1590-4774-9FDB-2CEFC557FD32}"/>
              </a:ext>
            </a:extLst>
          </p:cNvPr>
          <p:cNvPicPr>
            <a:picLocks noChangeAspect="1"/>
          </p:cNvPicPr>
          <p:nvPr/>
        </p:nvPicPr>
        <p:blipFill>
          <a:blip r:embed="rId10"/>
          <a:stretch>
            <a:fillRect/>
          </a:stretch>
        </p:blipFill>
        <p:spPr>
          <a:xfrm>
            <a:off x="5002306" y="3473260"/>
            <a:ext cx="2476715" cy="457240"/>
          </a:xfrm>
          <a:prstGeom prst="rect">
            <a:avLst/>
          </a:prstGeom>
        </p:spPr>
      </p:pic>
      <p:pic>
        <p:nvPicPr>
          <p:cNvPr id="23" name="图片 22">
            <a:extLst>
              <a:ext uri="{FF2B5EF4-FFF2-40B4-BE49-F238E27FC236}">
                <a16:creationId xmlns:a16="http://schemas.microsoft.com/office/drawing/2014/main" id="{3CCC8013-06B5-49EC-8502-026CC8C3332E}"/>
              </a:ext>
            </a:extLst>
          </p:cNvPr>
          <p:cNvPicPr>
            <a:picLocks noChangeAspect="1"/>
          </p:cNvPicPr>
          <p:nvPr/>
        </p:nvPicPr>
        <p:blipFill>
          <a:blip r:embed="rId11"/>
          <a:stretch>
            <a:fillRect/>
          </a:stretch>
        </p:blipFill>
        <p:spPr>
          <a:xfrm>
            <a:off x="4648200" y="4059604"/>
            <a:ext cx="6560197" cy="1089697"/>
          </a:xfrm>
          <a:prstGeom prst="rect">
            <a:avLst/>
          </a:prstGeom>
        </p:spPr>
      </p:pic>
      <p:pic>
        <p:nvPicPr>
          <p:cNvPr id="25" name="图片 24">
            <a:extLst>
              <a:ext uri="{FF2B5EF4-FFF2-40B4-BE49-F238E27FC236}">
                <a16:creationId xmlns:a16="http://schemas.microsoft.com/office/drawing/2014/main" id="{F7341818-5F6B-420B-B6D4-1B44CED2D082}"/>
              </a:ext>
            </a:extLst>
          </p:cNvPr>
          <p:cNvPicPr>
            <a:picLocks noChangeAspect="1"/>
          </p:cNvPicPr>
          <p:nvPr/>
        </p:nvPicPr>
        <p:blipFill>
          <a:blip r:embed="rId12"/>
          <a:stretch>
            <a:fillRect/>
          </a:stretch>
        </p:blipFill>
        <p:spPr>
          <a:xfrm>
            <a:off x="4630271" y="5149301"/>
            <a:ext cx="5938047" cy="565102"/>
          </a:xfrm>
          <a:prstGeom prst="rect">
            <a:avLst/>
          </a:prstGeom>
        </p:spPr>
      </p:pic>
      <p:pic>
        <p:nvPicPr>
          <p:cNvPr id="27" name="图片 26">
            <a:extLst>
              <a:ext uri="{FF2B5EF4-FFF2-40B4-BE49-F238E27FC236}">
                <a16:creationId xmlns:a16="http://schemas.microsoft.com/office/drawing/2014/main" id="{C1134EB5-7C70-4ED6-BCA9-F99A6CFFF4D2}"/>
              </a:ext>
            </a:extLst>
          </p:cNvPr>
          <p:cNvPicPr>
            <a:picLocks noChangeAspect="1"/>
          </p:cNvPicPr>
          <p:nvPr/>
        </p:nvPicPr>
        <p:blipFill>
          <a:blip r:embed="rId13"/>
          <a:stretch>
            <a:fillRect/>
          </a:stretch>
        </p:blipFill>
        <p:spPr>
          <a:xfrm>
            <a:off x="4684059" y="5768191"/>
            <a:ext cx="4778154" cy="472481"/>
          </a:xfrm>
          <a:prstGeom prst="rect">
            <a:avLst/>
          </a:prstGeom>
        </p:spPr>
      </p:pic>
    </p:spTree>
    <p:extLst>
      <p:ext uri="{BB962C8B-B14F-4D97-AF65-F5344CB8AC3E}">
        <p14:creationId xmlns:p14="http://schemas.microsoft.com/office/powerpoint/2010/main" val="3577314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dmZWMwNzNmZmQyYjgzMTEwNDQ4MzZiNjkxZGQ0MG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6324</TotalTime>
  <Words>9223</Words>
  <Application>Microsoft Office PowerPoint</Application>
  <PresentationFormat>宽屏</PresentationFormat>
  <Paragraphs>576</Paragraphs>
  <Slides>17</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LinLibertineT</vt:lpstr>
      <vt:lpstr>PingFang SC</vt:lpstr>
      <vt:lpstr>Arial</vt:lpstr>
      <vt:lpstr>Calibri</vt:lpstr>
      <vt:lpstr>Open Sans</vt:lpstr>
      <vt:lpstr>Times New Roman</vt:lpstr>
      <vt:lpstr>Trebuchet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昊 刘</cp:lastModifiedBy>
  <cp:revision>494</cp:revision>
  <dcterms:created xsi:type="dcterms:W3CDTF">2023-09-17T03:47:00Z</dcterms:created>
  <dcterms:modified xsi:type="dcterms:W3CDTF">2025-08-31T15:11:00Z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2023-09-08T08:00:00Z</vt:filetime>
  </property>
  <property fmtid="{D5CDD505-2E9C-101B-9397-08002B2CF9AE}" pid="3" name="Creator">
    <vt:lpwstr>Microsoft? PowerPoint? 2016</vt:lpwstr>
  </property>
  <property fmtid="{D5CDD505-2E9C-101B-9397-08002B2CF9AE}" pid="4" name="LastSaved">
    <vt:filetime>2023-09-29T08:00:00Z</vt:filetime>
  </property>
  <property fmtid="{D5CDD505-2E9C-101B-9397-08002B2CF9AE}" pid="5" name="ICV">
    <vt:lpwstr>E474529F174F49BBAC761FC670998B13_13</vt:lpwstr>
  </property>
  <property fmtid="{D5CDD505-2E9C-101B-9397-08002B2CF9AE}" pid="6" name="KSOProductBuildVer">
    <vt:lpwstr>2052-12.1.0.21171</vt:lpwstr>
  </property>
</Properties>
</file>